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2.mov" ContentType="video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124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1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14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165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00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20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212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219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221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235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23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fact that it's free helps with reproducibility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right hand side of the assignment can be any valid R expression. The right hand side is fully evaluated before the assignment occurs.</a:t>
            </a:r>
          </a:p>
          <a:p>
            <a:pPr/>
          </a:p>
          <a:p>
            <a:pPr/>
            <a:r>
              <a:t>Variable names can contain letters, numbers, underscores and periods. They cannot start with a number; they should not start with an underscore or period in regular use. They cannot contain spaces. Different people use different conventions for long variable names</a:t>
            </a:r>
          </a:p>
          <a:p>
            <a:pPr/>
          </a:p>
          <a:p>
            <a:pPr/>
            <a:r>
              <a:t>Everything is an object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start with underscore or period, but don't do this in regular use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are the core types for single values — there are a few others: NULL, closure (function)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 is a function</a:t>
            </a:r>
          </a:p>
          <a:p>
            <a:pPr/>
            <a:r>
              <a:t>Don't ever call a variable c or you're going to confuse R a lot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functions take vectors as arguments, others apply to each element of a vector.  How to tell the difference?  We'll learn how to read the documentation soon.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usually don't name them yourself, but some functions returned named vectors.  May look weird, because there's a function call on the left hand side.  But you can assign values to some functions. 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 to learn what some of these functions are doing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Shape 4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read.csv, trimws, strsplit, subset</a:t>
            </a:r>
          </a:p>
          <a:p>
            <a:pPr/>
            <a:r>
              <a:t>but we still don't know what safi is — what we read our data into, because we haven't learned about anything yet that can hold a csv.</a:t>
            </a:r>
          </a:p>
          <a:p>
            <a:pPr/>
            <a:r>
              <a:t>A few left over things about the R environment, then on to data frames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using RStudio?  Still keep code in a single directory, then start R from that directory - command line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Nothing to enforce the rows as observations and columns as variables, but best to aim for that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workshop, focused on core R functions — called base R, with just a few exceptions to learn how to use packages.  Why?  1) foundation, 2) learn how to read other people's code.  I tend to use other packages when doing my own analysis — tidyverse set of packages, which includes dplyr for data manipulation and ggplot2 for visualization, among others.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2" name="Shape 4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in data frame; numbers on left are row numbers; in absence of other labels, they are also the row name. 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hape 4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 of a data frame is the number of columns (not the number of rows)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5" name="Shape 4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row and column can be indices, names, true/false, like above with vectors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1" name="Shape 5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do 3D with array, but used rarely — I didn't even know you could until recently, and I never used it in 15 years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6" name="Shape 5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Directories need to exist before you write to them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0" name="Shape 5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work with time series data, there are special time series packages and data structures for aggregating, trends, lags, time series models, etc.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ways to handle durations, intervals, etc.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8" name="Shape 6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 have margins - 1 is rows, 2 is columns</a:t>
            </a:r>
          </a:p>
          <a:p>
            <a:pPr/>
            <a:r>
              <a:t>Also: prop.table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3" name="Shape 6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Answer: no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1" name="Shape 8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 and conditionals are standard parts of programming languages.  We looped some before when using the apply functions - we just didn't do it explicitly — the functions took care if it for us.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"Hello World" is an argument to the function print.  If not named, the order of arguments matters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7" name="Shape 8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put functions (or other code) in a separate file and use source to run that code in your environment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51" name="Shape 8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age is 19?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6" name="Shape 8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3" name="Shape 8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large data sets, you don't want to loop through rows — you'll run out of memory, and it will take forever.  The apply functions, or other mapping functions that apply a function to a series of inputs, are a better choice.  There are times when it's useful to use a loop though.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4" name="Shape 9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3" name="Shape 9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put any operator in back ticks, like `%in%`, you can use it as a function.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 by value - what does this mean? (onto next…)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learning today and why</a:t>
            </a:r>
          </a:p>
          <a:p>
            <a:pPr marL="291041" indent="-291041">
              <a:buSzPct val="125000"/>
              <a:buChar char="-"/>
            </a:pPr>
            <a:r>
              <a:t>read other code</a:t>
            </a:r>
          </a:p>
          <a:p>
            <a:pPr marL="291041" indent="-291041">
              <a:buSzPct val="125000"/>
              <a:buChar char="-"/>
            </a:pPr>
            <a:r>
              <a:t>don't miss some of the basics —&gt; leads to errors later, harder to learn new things on your own</a:t>
            </a:r>
          </a:p>
          <a:p>
            <a:pPr/>
            <a:r>
              <a:t>Day 1 basics — more like learning programming than data analysis - learn the pieces to build up to things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We're going to start by running a short example of some simple analysis on a data set.  At this point, you won't know what the code means — that's ok.  We're going to come back to this example as we learn parts of R, and by the end of the workshop, you'll understand what everything is doing. 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We've already called a few functions.  There are lots of common built in functions, additional functions in packages, and you can write your own functions.</a:t>
            </a:r>
          </a:p>
          <a:p>
            <a:pPr/>
            <a:r>
              <a:t>Unnamed arguments - order matters; named arguments can be in any order</a:t>
            </a:r>
          </a:p>
          <a:p>
            <a:pPr/>
            <a:r>
              <a:t>Functions are objects — they can be passed as arguments to other functions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&amp; is and</a:t>
            </a:r>
          </a:p>
          <a:p>
            <a:pPr/>
            <a:r>
              <a:t>| is OR</a:t>
            </a:r>
          </a:p>
          <a:p>
            <a:pPr/>
            <a:r>
              <a:t>What will these produce?  False, False, true, true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"/>
          <p:cNvSpPr txBox="1"/>
          <p:nvPr>
            <p:ph type="body" sz="quarter" idx="13"/>
          </p:nvPr>
        </p:nvSpPr>
        <p:spPr>
          <a:xfrm>
            <a:off x="1167411" y="6534150"/>
            <a:ext cx="22049177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"/>
          <p:cNvSpPr txBox="1"/>
          <p:nvPr>
            <p:ph type="body" sz="half" idx="13"/>
          </p:nvPr>
        </p:nvSpPr>
        <p:spPr>
          <a:xfrm>
            <a:off x="1167411" y="3152818"/>
            <a:ext cx="22049177" cy="3276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" name="Title Text"/>
          <p:cNvSpPr txBox="1"/>
          <p:nvPr>
            <p:ph type="body" sz="quarter" idx="14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6C6C6C"/>
                </a:solidFill>
              </a:defRPr>
            </a:lvl1pPr>
            <a:lvl2pPr>
              <a:defRPr>
                <a:solidFill>
                  <a:srgbClr val="6C6C6C"/>
                </a:solidFill>
              </a:defRPr>
            </a:lvl2pPr>
            <a:lvl3pPr>
              <a:defRPr>
                <a:solidFill>
                  <a:srgbClr val="6C6C6C"/>
                </a:solidFill>
              </a:defRPr>
            </a:lvl3pPr>
            <a:lvl4pPr>
              <a:defRPr>
                <a:solidFill>
                  <a:srgbClr val="6C6C6C"/>
                </a:solidFill>
              </a:defRPr>
            </a:lvl4pPr>
            <a:lvl5pPr>
              <a:defRPr>
                <a:solidFill>
                  <a:srgbClr val="6C6C6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anchor="t"/>
          <a:lstStyle>
            <a:lvl1pPr marL="635000" indent="-635000" algn="l">
              <a:buSzPct val="125000"/>
              <a:buChar char="•"/>
              <a:defRPr sz="6000"/>
            </a:lvl1pPr>
            <a:lvl2pPr marL="1270000" indent="-635000" algn="l">
              <a:buSzPct val="125000"/>
              <a:buChar char="•"/>
              <a:defRPr sz="6000"/>
            </a:lvl2pPr>
            <a:lvl3pPr marL="1905000" indent="-635000" algn="l">
              <a:buSzPct val="125000"/>
              <a:buChar char="•"/>
              <a:defRPr sz="6000"/>
            </a:lvl3pPr>
            <a:lvl4pPr marL="2540000" indent="-635000" algn="l">
              <a:buSzPct val="125000"/>
              <a:buChar char="•"/>
              <a:defRPr sz="6000"/>
            </a:lvl4pPr>
            <a:lvl5pPr marL="3175000" indent="-635000" algn="l">
              <a:buSzPct val="125000"/>
              <a:buChar char="•"/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c outlin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irst Line…"/>
          <p:cNvSpPr txBox="1"/>
          <p:nvPr>
            <p:ph type="body" idx="13"/>
          </p:nvPr>
        </p:nvSpPr>
        <p:spPr>
          <a:xfrm>
            <a:off x="3071229" y="1504949"/>
            <a:ext cx="17898096" cy="7721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10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" name="Triangle"/>
          <p:cNvSpPr/>
          <p:nvPr>
            <p:ph type="body" sz="quarter" idx="14"/>
          </p:nvPr>
        </p:nvSpPr>
        <p:spPr>
          <a:xfrm rot="13501725">
            <a:off x="1803219" y="209911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</p:spPr>
        <p:txBody>
          <a:bodyPr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irst Line…"/>
          <p:cNvSpPr txBox="1"/>
          <p:nvPr>
            <p:ph type="body" idx="13"/>
          </p:nvPr>
        </p:nvSpPr>
        <p:spPr>
          <a:xfrm>
            <a:off x="3071229" y="1504949"/>
            <a:ext cx="17898096" cy="98552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80" name="Text"/>
          <p:cNvSpPr txBox="1"/>
          <p:nvPr>
            <p:ph type="body" sz="half" idx="13"/>
          </p:nvPr>
        </p:nvSpPr>
        <p:spPr>
          <a:xfrm>
            <a:off x="1167411" y="3155950"/>
            <a:ext cx="22049177" cy="44196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-59989"/>
            <a:ext cx="20828000" cy="28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3342761"/>
            <a:ext cx="20828000" cy="954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tatmethods.net/advstats/matrix.html" TargetMode="Externa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4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ubridate.tidyverse.org/reference/ymd.html" TargetMode="External"/><Relationship Id="rId4" Type="http://schemas.openxmlformats.org/officeDocument/2006/relationships/hyperlink" Target="https://lubridate.tidyverse.org/reference/month.html" TargetMode="External"/><Relationship Id="rId5" Type="http://schemas.openxmlformats.org/officeDocument/2006/relationships/hyperlink" Target="https://lubridate.tidyverse.org/reference/day.html" TargetMode="Externa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bit.ly/nu_r" TargetMode="External"/><Relationship Id="rId3" Type="http://schemas.openxmlformats.org/officeDocument/2006/relationships/hyperlink" Target="https://community.rstudio.com/" TargetMode="External"/><Relationship Id="rId4" Type="http://schemas.openxmlformats.org/officeDocument/2006/relationships/hyperlink" Target="https://www.r-bloggers.com/" TargetMode="External"/><Relationship Id="rId5" Type="http://schemas.openxmlformats.org/officeDocument/2006/relationships/image" Target="../media/image3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ordbank.stanford.edu/analyses?name=vocab_norms" TargetMode="Externa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rmarkdown.rstudio.com/gallery.html" TargetMode="External"/><Relationship Id="rId3" Type="http://schemas.openxmlformats.org/officeDocument/2006/relationships/image" Target="../media/image4.tif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4.png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tif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tif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tif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tif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
</file>

<file path=ppt/slides/_rels/slide2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2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
</file>

<file path=ppt/slides/_rels/slide2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tackoverflow.com/questions/16267552/dummy-variables-from-a-string-variable" TargetMode="External"/></Relationships>

</file>

<file path=ppt/slides/_rels/slide2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video" Target="../media/media1.mov"/><Relationship Id="rId7" Type="http://schemas.microsoft.com/office/2007/relationships/media" Target="../media/media1.mov"/><Relationship Id="rId8" Type="http://schemas.openxmlformats.org/officeDocument/2006/relationships/image" Target="../media/image17.png"/><Relationship Id="rId9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eek.org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127.0.0.1:24690/help/library/utils/help/NA" TargetMode="External"/><Relationship Id="rId3" Type="http://schemas.openxmlformats.org/officeDocument/2006/relationships/hyperlink" Target="http://127.0.0.1:24690/help/library/utils/help/scan" TargetMode="Externa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nt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 Introduction</a:t>
            </a:r>
          </a:p>
        </p:txBody>
      </p:sp>
      <p:sp>
        <p:nvSpPr>
          <p:cNvPr id="108" name="June 2018"/>
          <p:cNvSpPr txBox="1"/>
          <p:nvPr>
            <p:ph type="subTitle" sz="quarter" idx="1"/>
          </p:nvPr>
        </p:nvSpPr>
        <p:spPr>
          <a:xfrm>
            <a:off x="1778000" y="7080250"/>
            <a:ext cx="20828000" cy="1587500"/>
          </a:xfrm>
          <a:prstGeom prst="rect">
            <a:avLst/>
          </a:prstGeom>
        </p:spPr>
        <p:txBody>
          <a:bodyPr/>
          <a:lstStyle/>
          <a:p>
            <a:pPr/>
            <a:r>
              <a:t>June 2018</a:t>
            </a:r>
          </a:p>
        </p:txBody>
      </p:sp>
      <p:sp>
        <p:nvSpPr>
          <p:cNvPr id="109" name="Christina Maimone…"/>
          <p:cNvSpPr txBox="1"/>
          <p:nvPr/>
        </p:nvSpPr>
        <p:spPr>
          <a:xfrm>
            <a:off x="690943" y="10502899"/>
            <a:ext cx="1034704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Research Computing Services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christina.maimone@northwestern.edu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704" y="3474522"/>
            <a:ext cx="4606682" cy="3569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39" name="Full programming language…"/>
          <p:cNvSpPr txBox="1"/>
          <p:nvPr>
            <p:ph type="body" idx="13"/>
          </p:nvPr>
        </p:nvSpPr>
        <p:spPr>
          <a:xfrm>
            <a:off x="1167411" y="3702050"/>
            <a:ext cx="22049177" cy="7023100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Full programming language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Can use as an application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Designed for 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9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462" name="Triangle"/>
          <p:cNvSpPr/>
          <p:nvPr>
            <p:ph type="body" idx="14"/>
          </p:nvPr>
        </p:nvSpPr>
        <p:spPr>
          <a:xfrm rot="13501725">
            <a:off x="1776887" y="6661150"/>
            <a:ext cx="762001" cy="76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Data Fr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</a:t>
            </a:r>
          </a:p>
        </p:txBody>
      </p:sp>
      <p:sp>
        <p:nvSpPr>
          <p:cNvPr id="465" name="Object to hold rectangular data s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7400"/>
            </a:pPr>
            <a:r>
              <a:t>Object to hold rectangular data sets</a:t>
            </a:r>
          </a:p>
          <a:p>
            <a:pPr lvl="1">
              <a:lnSpc>
                <a:spcPct val="150000"/>
              </a:lnSpc>
              <a:defRPr sz="7400"/>
            </a:pPr>
            <a:r>
              <a:t>Rows are observations</a:t>
            </a:r>
          </a:p>
          <a:p>
            <a:pPr lvl="1">
              <a:lnSpc>
                <a:spcPct val="150000"/>
              </a:lnSpc>
              <a:defRPr sz="7400"/>
            </a:pPr>
            <a:r>
              <a:t>Columns are variables</a:t>
            </a:r>
          </a:p>
          <a:p>
            <a:pPr>
              <a:lnSpc>
                <a:spcPct val="150000"/>
              </a:lnSpc>
              <a:defRPr sz="7400"/>
            </a:pPr>
            <a:r>
              <a:t>Each column has one type of data in it</a:t>
            </a:r>
          </a:p>
          <a:p>
            <a:pPr>
              <a:lnSpc>
                <a:spcPct val="150000"/>
              </a:lnSpc>
              <a:defRPr sz="7400"/>
            </a:pPr>
            <a:r>
              <a:t>Each row can have multiple types of data in it</a:t>
            </a:r>
          </a:p>
          <a:p>
            <a:pPr>
              <a:lnSpc>
                <a:spcPct val="150000"/>
              </a:lnSpc>
              <a:defRPr sz="7400"/>
            </a:pPr>
            <a:r>
              <a:t>Columns are named; rows can 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&gt; iris…"/>
          <p:cNvSpPr txBox="1"/>
          <p:nvPr>
            <p:ph type="body" idx="13"/>
          </p:nvPr>
        </p:nvSpPr>
        <p:spPr>
          <a:xfrm>
            <a:off x="1167411" y="3152818"/>
            <a:ext cx="22049177" cy="104648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iris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Sepal.Length Sepal.Width Petal.Length Petal.Width    Species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5.1         3.5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4.9         3.0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4.7         3.2          1.3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4.6         3.1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5.0         3.6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5.4         3.9          1.7         0.4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4.6         3.4          1.4         0.3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5.0         3.4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      4.4         2.9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51           7.0         3.2          4.7         1.4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52           6.4         3.2          4.5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53           6.9         3.1          4.9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54           5.5         2.3          4.0         1.3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470" name="Iris Data Fram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Iris Data Frame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  <p:graphicFrame>
        <p:nvGraphicFramePr>
          <p:cNvPr id="475" name="Table"/>
          <p:cNvGraphicFramePr/>
          <p:nvPr/>
        </p:nvGraphicFramePr>
        <p:xfrm>
          <a:off x="1695450" y="3932785"/>
          <a:ext cx="21005800" cy="92195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136227"/>
                <a:gridCol w="12856873"/>
              </a:tblGrid>
              <a:tr h="326425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names(iris)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"Sepal.Length" "Sepal.Width"  "Petal.Length" "Petal.Width"  "Species"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dim(iris)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150   5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ncol(iris)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first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tail(iris)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last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View(iris)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Opens it in data viewer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5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&gt; str(iris)…"/>
          <p:cNvSpPr txBox="1"/>
          <p:nvPr>
            <p:ph type="body" idx="13"/>
          </p:nvPr>
        </p:nvSpPr>
        <p:spPr>
          <a:xfrm>
            <a:off x="1167411" y="4076010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str(iris)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'data.frame':	150 obs. of  5 variables: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Sepal.Length: num  5.1 4.9 4.7 4.6 5 5.4 4.6 5 4.4 4.9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Sepal.Width : num  3.5 3 3.2 3.1 3.6 3.9 3.4 3.4 2.9 3.1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Petal.Length: num  1.4 1.4 1.3 1.5 1.4 1.7 1.4 1.5 1.4 1.5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Petal.Width : num  0.2 0.2 0.2 0.2 0.2 0.4 0.3 0.2 0.2 0.1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Species     : Factor w/ 3 levels "setosa","versicolor",..: 1 1 1 1 1 1 1 1 1 1 ...</a:t>
            </a:r>
          </a:p>
        </p:txBody>
      </p:sp>
      <p:sp>
        <p:nvSpPr>
          <p:cNvPr id="480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Data Frame 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sp>
        <p:nvSpPr>
          <p:cNvPr id="483" name="data.frame[row, column]"/>
          <p:cNvSpPr txBox="1"/>
          <p:nvPr>
            <p:ph type="body" idx="13"/>
          </p:nvPr>
        </p:nvSpPr>
        <p:spPr>
          <a:xfrm>
            <a:off x="1167411" y="3155950"/>
            <a:ext cx="22049177" cy="6553200"/>
          </a:xfrm>
          <a:prstGeom prst="rect">
            <a:avLst/>
          </a:prstGeom>
        </p:spPr>
        <p:txBody>
          <a:bodyPr/>
          <a:lstStyle/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  <a:r>
              <a:t>data.frame[row, column]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488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 in second row, third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row,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iris[,2:3]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and third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89" name="Dingbat X"/>
          <p:cNvSpPr/>
          <p:nvPr/>
        </p:nvSpPr>
        <p:spPr>
          <a:xfrm>
            <a:off x="2329208" y="10579806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492" name="Table"/>
          <p:cNvGraphicFramePr/>
          <p:nvPr/>
        </p:nvGraphicFramePr>
        <p:xfrm>
          <a:off x="1695450" y="3914530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iris[1:5, c(3,5)]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1-5, columns 3 and 5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 but the first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30134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iris[nrow(iris):1,]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everything, with rows in reverse order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89224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iris[iris[,1] &lt; 5,]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of iris (with all columns) where the value in the first column is less than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495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iris$Species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722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iris[,c("Species", "Petal.Width")]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and Petal.Width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iris["10",]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 named "10",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iris["Species"]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96" name="Dingbat X"/>
          <p:cNvSpPr/>
          <p:nvPr/>
        </p:nvSpPr>
        <p:spPr>
          <a:xfrm>
            <a:off x="2276454" y="10711691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6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Data Frame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42" name="Customizable, extensible…"/>
          <p:cNvSpPr txBox="1"/>
          <p:nvPr>
            <p:ph type="body" idx="13"/>
          </p:nvPr>
        </p:nvSpPr>
        <p:spPr>
          <a:xfrm>
            <a:off x="1167411" y="3702050"/>
            <a:ext cx="22049177" cy="5638800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</a:p>
          <a:p>
            <a:pPr>
              <a:defRPr sz="9600"/>
            </a:pPr>
            <a:r>
              <a:t>Customizable, extensible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Contributed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Exercis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</a:t>
            </a:r>
          </a:p>
        </p:txBody>
      </p:sp>
      <p:sp>
        <p:nvSpPr>
          <p:cNvPr id="501" name="Open exercises/exerciseE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exercises/exerciseE.R</a:t>
            </a:r>
          </a:p>
          <a:p>
            <a:pPr/>
          </a:p>
          <a:p>
            <a:pPr/>
          </a:p>
          <a:p>
            <a:pPr/>
            <a:r>
              <a:t>Explore the SAFI data from the example.</a:t>
            </a:r>
          </a:p>
        </p:txBody>
      </p:sp>
      <p:pic>
        <p:nvPicPr>
          <p:cNvPr id="50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9568" y="408458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</a:t>
            </a:r>
            <a:r>
              <a:t>ymd_hms(</a:t>
            </a:r>
            <a:r>
              <a:t>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</a:t>
            </a:r>
            <a:r>
              <a:t>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safi$village, mean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safi$no_membrs</a:t>
            </a:r>
            <a:r>
              <a:t>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atr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Matrices</a:t>
            </a:r>
          </a:p>
        </p:txBody>
      </p:sp>
      <p:sp>
        <p:nvSpPr>
          <p:cNvPr id="509" name="Matrix: 2D array, all elements of the same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751205">
              <a:lnSpc>
                <a:spcPct val="130000"/>
              </a:lnSpc>
              <a:defRPr sz="5460"/>
            </a:pPr>
            <a:r>
              <a:t>Matrix: 2D array, all elements of the same type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Index like a data frame:</a:t>
            </a:r>
          </a:p>
          <a:p>
            <a:pPr lvl="1" marL="1155700" indent="-577850" defTabSz="751205">
              <a:lnSpc>
                <a:spcPct val="130000"/>
              </a:lnSpc>
              <a:defRPr sz="5460">
                <a:latin typeface="Courier"/>
                <a:ea typeface="Courier"/>
                <a:cs typeface="Courier"/>
                <a:sym typeface="Courier"/>
              </a:defRPr>
            </a:pPr>
            <a:r>
              <a:t>matrix[row, column]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Can name rows and columns; but can't use $ notation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Special operators and functions for matrix operations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%*%</a:t>
            </a:r>
            <a:r>
              <a:t>  multiplication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t()</a:t>
            </a:r>
            <a:r>
              <a:t>  transpose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solve()</a:t>
            </a:r>
            <a:r>
              <a:t>  inverse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 u="sng">
                <a:hlinkClick r:id="rId3" invalidUrl="" action="" tgtFrame="" tooltip="" history="1" highlightClick="0" endSnd="0"/>
              </a:rPr>
              <a:t>https://www.statmethods.net/advstats/matrix.html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14" name="Can hold objects of different types - numbers, character, data frames, matrices — any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t>Can hold objects of different types - numbers, character, data frames, matrices — anything</a:t>
            </a:r>
          </a:p>
          <a:p>
            <a:pPr>
              <a:lnSpc>
                <a:spcPct val="130000"/>
              </a:lnSpc>
            </a:pPr>
            <a:r>
              <a:t>Can be nested</a:t>
            </a:r>
          </a:p>
          <a:p>
            <a:pPr>
              <a:lnSpc>
                <a:spcPct val="130000"/>
              </a:lnSpc>
            </a:pPr>
            <a:r>
              <a:t>Elements can be named or not</a:t>
            </a:r>
          </a:p>
          <a:p>
            <a:pPr>
              <a:lnSpc>
                <a:spcPct val="130000"/>
              </a:lnSpc>
            </a:pPr>
            <a:r>
              <a:t>Data frames are a special type of list.</a:t>
            </a:r>
          </a:p>
          <a:p>
            <a:pPr lvl="1">
              <a:lnSpc>
                <a:spcPct val="130000"/>
              </a:lnSpc>
            </a:pPr>
            <a:r>
              <a:t>Columns are the list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17" name="mylist &lt;- list(title = 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numbers = 1:10, data =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$title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$data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20" name="mylist &lt;- list(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1:10,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[[1]]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[[2]]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[[3]]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"/>
          <p:cNvSpPr/>
          <p:nvPr/>
        </p:nvSpPr>
        <p:spPr>
          <a:xfrm>
            <a:off x="1840265" y="11331526"/>
            <a:ext cx="5376552" cy="1025396"/>
          </a:xfrm>
          <a:prstGeom prst="rect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3" name="Indexing 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Lists</a:t>
            </a:r>
          </a:p>
        </p:txBody>
      </p:sp>
      <p:sp>
        <p:nvSpPr>
          <p:cNvPr id="524" name="&gt; mylist &lt;- list(title = &quot;Research Bazaar&quot;,…"/>
          <p:cNvSpPr txBox="1"/>
          <p:nvPr/>
        </p:nvSpPr>
        <p:spPr>
          <a:xfrm>
            <a:off x="1053555" y="2893118"/>
            <a:ext cx="21774153" cy="1029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               numbers = 1:10, data = TRUE)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mylist$numbers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mylist[2]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mylist[[2]][3]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2"/>
      <p:bldP build="p" bldLvl="5" animBg="1" rev="0" advAuto="0" spid="524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27" name="Triangle"/>
          <p:cNvSpPr/>
          <p:nvPr>
            <p:ph type="body" idx="14"/>
          </p:nvPr>
        </p:nvSpPr>
        <p:spPr>
          <a:xfrm rot="13501725">
            <a:off x="1961215" y="7868849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Data Im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Import</a:t>
            </a:r>
          </a:p>
        </p:txBody>
      </p:sp>
      <p:sp>
        <p:nvSpPr>
          <p:cNvPr id="530" name="read.csv defaults can be inconvenient…"/>
          <p:cNvSpPr txBox="1"/>
          <p:nvPr>
            <p:ph type="body" idx="1"/>
          </p:nvPr>
        </p:nvSpPr>
        <p:spPr>
          <a:xfrm>
            <a:off x="1083449" y="3281262"/>
            <a:ext cx="22645830" cy="9835500"/>
          </a:xfrm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20000"/>
              </a:lnSpc>
              <a:defRPr sz="608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read.csv</a:t>
            </a:r>
            <a:r>
              <a:t> defaults can be inconvenient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Consider using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readr</a:t>
            </a:r>
            <a:r>
              <a:t> package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Creates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tibble</a:t>
            </a:r>
            <a:r>
              <a:t>, which is a modified data frame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Can read from urls directly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Packages for 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Reading files from Excel, Google Sheets, Stata, SPSS, SAS, etc.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databases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Special data types, like JSON, XML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APIs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3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45" name="Support for reproducible analysis…"/>
          <p:cNvSpPr txBox="1"/>
          <p:nvPr>
            <p:ph type="body" idx="13"/>
          </p:nvPr>
        </p:nvSpPr>
        <p:spPr>
          <a:xfrm>
            <a:off x="1167411" y="4289179"/>
            <a:ext cx="22049177" cy="646938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9600"/>
            </a:pPr>
            <a:r>
              <a:t>Support for reproducible analysis</a:t>
            </a:r>
          </a:p>
          <a:p>
            <a:pPr>
              <a:lnSpc>
                <a:spcPct val="180000"/>
              </a:lnSpc>
              <a:defRPr sz="9600"/>
            </a:pPr>
            <a:r>
              <a:t>Widely used</a:t>
            </a:r>
          </a:p>
          <a:p>
            <a:pPr>
              <a:lnSpc>
                <a:spcPct val="180000"/>
              </a:lnSpc>
              <a:defRPr sz="9600"/>
            </a:pPr>
            <a:r>
              <a:t>R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5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Data Ex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Export</a:t>
            </a:r>
          </a:p>
        </p:txBody>
      </p:sp>
      <p:sp>
        <p:nvSpPr>
          <p:cNvPr id="533" name="Writing is similar to reading:"/>
          <p:cNvSpPr txBox="1"/>
          <p:nvPr>
            <p:ph type="body" sz="quarter" idx="1"/>
          </p:nvPr>
        </p:nvSpPr>
        <p:spPr>
          <a:xfrm>
            <a:off x="1689100" y="3623586"/>
            <a:ext cx="21005800" cy="28495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SzTx/>
              <a:buNone/>
              <a:defRPr sz="6400"/>
            </a:lvl1pPr>
          </a:lstStyle>
          <a:p>
            <a:pPr/>
            <a:r>
              <a:t>Writing is similar to reading:   </a:t>
            </a:r>
          </a:p>
        </p:txBody>
      </p:sp>
      <p:sp>
        <p:nvSpPr>
          <p:cNvPr id="534" name="write.csv(mtcars,…"/>
          <p:cNvSpPr txBox="1"/>
          <p:nvPr/>
        </p:nvSpPr>
        <p:spPr>
          <a:xfrm>
            <a:off x="2716612" y="6165850"/>
            <a:ext cx="19447804" cy="326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write.csv(mtcars,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file="output/mtcars.csv",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row.names=FALSE)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39" name="Write the iris data set to a fil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iris</a:t>
            </a:r>
            <a:r>
              <a:t> data set to a file.</a:t>
            </a:r>
          </a:p>
          <a:p>
            <a:pPr/>
          </a:p>
          <a:p>
            <a:pPr/>
          </a:p>
        </p:txBody>
      </p:sp>
      <p:pic>
        <p:nvPicPr>
          <p:cNvPr id="54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270747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40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43" name="Triangle"/>
          <p:cNvSpPr/>
          <p:nvPr>
            <p:ph type="body" idx="14"/>
          </p:nvPr>
        </p:nvSpPr>
        <p:spPr>
          <a:xfrm rot="13501725">
            <a:off x="1961215" y="91064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ates…"/>
          <p:cNvSpPr txBox="1"/>
          <p:nvPr>
            <p:ph type="body" idx="13"/>
          </p:nvPr>
        </p:nvSpPr>
        <p:spPr>
          <a:xfrm>
            <a:off x="2353815" y="1504949"/>
            <a:ext cx="19676370" cy="100076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D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  <p:sp>
        <p:nvSpPr>
          <p:cNvPr id="548" name="Dates should be Date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000"/>
            </a:pPr>
            <a:r>
              <a:t>Dates should be Date objects</a:t>
            </a:r>
          </a:p>
          <a:p>
            <a:pPr lvl="1">
              <a:lnSpc>
                <a:spcPct val="130000"/>
              </a:lnSpc>
              <a:defRPr sz="7000"/>
            </a:pPr>
            <a:r>
              <a:t>Sorting</a:t>
            </a:r>
          </a:p>
          <a:p>
            <a:pPr lvl="1">
              <a:lnSpc>
                <a:spcPct val="130000"/>
              </a:lnSpc>
              <a:defRPr sz="7000"/>
            </a:pPr>
            <a:r>
              <a:t>Plotting</a:t>
            </a:r>
          </a:p>
          <a:p>
            <a:pPr lvl="1">
              <a:lnSpc>
                <a:spcPct val="130000"/>
              </a:lnSpc>
              <a:defRPr sz="7000"/>
            </a:pPr>
            <a:r>
              <a:t>Date math: Differences, Addition, Subtraction</a:t>
            </a:r>
          </a:p>
          <a:p>
            <a:pPr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as.Date()</a:t>
            </a:r>
            <a:r>
              <a:t> defaults to year, month, date </a:t>
            </a:r>
          </a:p>
          <a:p>
            <a:pPr lvl="1"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"%Y-%m-%d"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"%Y/%m/%d"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>
              <a:lnSpc>
                <a:spcPct val="130000"/>
              </a:lnSpc>
              <a:defRPr sz="7000"/>
            </a:pPr>
            <a:r>
              <a:t>Can specify other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553" name="Functions for different combinations: only need order…"/>
          <p:cNvSpPr txBox="1"/>
          <p:nvPr/>
        </p:nvSpPr>
        <p:spPr>
          <a:xfrm>
            <a:off x="1483658" y="3428999"/>
            <a:ext cx="21416684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Functions for different combinations: only need order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ymd(), ymd_hms(), dmy(), dmy_hms(), mdy(),...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ymd(20101215)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"2010-12-15"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mdy("4/1/17")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"2017-04-01"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556" name="Get and set components…"/>
          <p:cNvSpPr txBox="1"/>
          <p:nvPr/>
        </p:nvSpPr>
        <p:spPr>
          <a:xfrm>
            <a:off x="963178" y="3235126"/>
            <a:ext cx="22457644" cy="96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Get and set components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year(), month(), wday(), mday(), hour(),…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bday &lt;- </a:t>
            </a:r>
            <a:r>
              <a:rPr>
                <a:hlinkClick r:id="rId3" invalidUrl="" action="" tgtFrame="" tooltip="" history="1" highlightClick="0" endSnd="0"/>
              </a:rPr>
              <a:t>dmy</a:t>
            </a:r>
            <a:r>
              <a:t>("14/10/1979")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4" invalidUrl="" action="" tgtFrame="" tooltip="" history="1" highlightClick="0" endSnd="0"/>
              </a:rPr>
              <a:t>month</a:t>
            </a:r>
            <a:r>
              <a:t>(bday)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10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5" invalidUrl="" action="" tgtFrame="" tooltip="" history="1" highlightClick="0" endSnd="0"/>
              </a:rPr>
              <a:t>wday</a:t>
            </a:r>
            <a:r>
              <a:t>(bday, label = TRUE)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Sun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Levels: Sun &lt; Mon &lt; Tue &lt; Wed &lt; Thu &lt; Fri &lt; Sat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61" name="Use the lubridate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7128"/>
            </a:pPr>
            <a:r>
              <a:t>Use the lubridate package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Create a variable with your birthday 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gets you the current date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Subtract your birthday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to see how many days old you are</a:t>
            </a:r>
          </a:p>
        </p:txBody>
      </p:sp>
      <p:pic>
        <p:nvPicPr>
          <p:cNvPr id="56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2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&gt; x &lt;- c(3,6,2,3)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c(3,6,2,3)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3 3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6 3 3 2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 1 4 2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x[order(x)]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3 3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1 4 3</a:t>
            </a:r>
          </a:p>
        </p:txBody>
      </p:sp>
      <p:sp>
        <p:nvSpPr>
          <p:cNvPr id="565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64" grpId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&gt; safi[order(safi$no_membrs),…"/>
          <p:cNvSpPr txBox="1"/>
          <p:nvPr>
            <p:ph type="body" idx="13"/>
          </p:nvPr>
        </p:nvSpPr>
        <p:spPr>
          <a:xfrm>
            <a:off x="1167411" y="3152818"/>
            <a:ext cx="22049177" cy="12293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safi[order(safi$no_membrs),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3    Ruaca        20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37          3 Chirodzo         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87          3      God        49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</p:txBody>
      </p:sp>
      <p:sp>
        <p:nvSpPr>
          <p:cNvPr id="568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Community</a:t>
            </a:r>
          </a:p>
        </p:txBody>
      </p:sp>
      <p:sp>
        <p:nvSpPr>
          <p:cNvPr id="150" name="#rstats…"/>
          <p:cNvSpPr txBox="1"/>
          <p:nvPr>
            <p:ph type="body" idx="13"/>
          </p:nvPr>
        </p:nvSpPr>
        <p:spPr>
          <a:xfrm>
            <a:off x="1167411" y="3155950"/>
            <a:ext cx="22049177" cy="953262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209999"/>
              </a:lnSpc>
              <a:defRPr sz="7000"/>
            </a:pPr>
            <a:r>
              <a:t>#rstats</a:t>
            </a:r>
          </a:p>
          <a:p>
            <a:pPr algn="l">
              <a:lnSpc>
                <a:spcPct val="209999"/>
              </a:lnSpc>
              <a:defRPr sz="7000"/>
            </a:pPr>
            <a:r>
              <a:t>Northwestern R User Group: </a:t>
            </a:r>
            <a:r>
              <a:rPr>
                <a:hlinkClick r:id="rId2" invalidUrl="" action="" tgtFrame="" tooltip="" history="1" highlightClick="0" endSnd="0"/>
              </a:rPr>
              <a:t>http://bit.ly/nu_r</a:t>
            </a:r>
          </a:p>
          <a:p>
            <a:pPr indent="2794000" algn="l">
              <a:lnSpc>
                <a:spcPct val="209999"/>
              </a:lnSpc>
              <a:defRPr sz="7000"/>
            </a:pPr>
            <a:r>
              <a:t>https://rladies.org/</a:t>
            </a:r>
          </a:p>
          <a:p>
            <a:pPr algn="l">
              <a:lnSpc>
                <a:spcPct val="209999"/>
              </a:lnSpc>
              <a:defRPr sz="7000"/>
            </a:pPr>
            <a:r>
              <a:t>RStudio Community   </a:t>
            </a:r>
            <a:r>
              <a:rPr>
                <a:hlinkClick r:id="rId3" invalidUrl="" action="" tgtFrame="" tooltip="" history="1" highlightClick="0" endSnd="0"/>
              </a:rPr>
              <a:t>https://community.rstudio.com/</a:t>
            </a:r>
          </a:p>
          <a:p>
            <a:pPr algn="l">
              <a:lnSpc>
                <a:spcPct val="209999"/>
              </a:lnSpc>
              <a:defRPr sz="7000"/>
            </a:pPr>
            <a:r>
              <a:t>R Bloggers  </a:t>
            </a:r>
            <a:r>
              <a:rPr>
                <a:hlinkClick r:id="rId4" invalidUrl="" action="" tgtFrame="" tooltip="" history="1" highlightClick="0" endSnd="0"/>
              </a:rPr>
              <a:t>https://www.r-bloggers.com/</a:t>
            </a:r>
            <a:r>
              <a:t> 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2472" y="6897522"/>
            <a:ext cx="2049476" cy="2049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&gt; safi[order(safi$no_membrs, safi$years_liv),…"/>
          <p:cNvSpPr txBox="1"/>
          <p:nvPr>
            <p:ph type="body" idx="13"/>
          </p:nvPr>
        </p:nvSpPr>
        <p:spPr>
          <a:xfrm>
            <a:off x="1167411" y="3152818"/>
            <a:ext cx="22049177" cy="1076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safi$years_liv),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127         3    Ruaca         7</a:t>
            </a:r>
          </a:p>
        </p:txBody>
      </p:sp>
      <p:sp>
        <p:nvSpPr>
          <p:cNvPr id="571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574" name="Can add by naming them (adds to the end)…"/>
          <p:cNvSpPr txBox="1"/>
          <p:nvPr>
            <p:ph type="body" idx="13"/>
          </p:nvPr>
        </p:nvSpPr>
        <p:spPr>
          <a:xfrm>
            <a:off x="1167411" y="3893263"/>
            <a:ext cx="22049177" cy="4368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add by naming them (adds to the end)</a:t>
            </a:r>
          </a:p>
          <a:p>
            <a:pPr algn="l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safi$small_family &lt;- safi$no_membrs &lt;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577" name="Can also use cbind (column bind)…"/>
          <p:cNvSpPr txBox="1"/>
          <p:nvPr>
            <p:ph type="body" idx="13"/>
          </p:nvPr>
        </p:nvSpPr>
        <p:spPr>
          <a:xfrm>
            <a:off x="1167411" y="3893263"/>
            <a:ext cx="22049177" cy="7924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also 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(column bind)</a:t>
            </a:r>
          </a:p>
          <a:p>
            <a:pPr algn="l"/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              small_family = safi$no_membrs &lt; 4)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can be used with multiple columns or even data frames (need same number of rows)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Dropping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Dropping Columns</a:t>
            </a:r>
          </a:p>
        </p:txBody>
      </p:sp>
      <p:sp>
        <p:nvSpPr>
          <p:cNvPr id="580" name="Resave the data frame without the columns…"/>
          <p:cNvSpPr txBox="1"/>
          <p:nvPr>
            <p:ph type="body" idx="13"/>
          </p:nvPr>
        </p:nvSpPr>
        <p:spPr>
          <a:xfrm>
            <a:off x="1167411" y="3893263"/>
            <a:ext cx="22049177" cy="6045201"/>
          </a:xfrm>
          <a:prstGeom prst="rect">
            <a:avLst/>
          </a:prstGeom>
        </p:spPr>
        <p:txBody>
          <a:bodyPr/>
          <a:lstStyle/>
          <a:p>
            <a:pPr algn="l">
              <a:defRPr sz="5700"/>
            </a:pPr>
            <a:r>
              <a:t>Resave the data frame without the columns</a:t>
            </a:r>
          </a:p>
          <a:p>
            <a:pPr algn="l">
              <a:defRPr sz="5700"/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match("instanceID", names(safi))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[1] 14 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</p:txBody>
      </p:sp>
      <p:sp>
        <p:nvSpPr>
          <p:cNvPr id="581" name="safi &lt;- safi[, !names(safi) %in%…"/>
          <p:cNvSpPr txBox="1"/>
          <p:nvPr/>
        </p:nvSpPr>
        <p:spPr>
          <a:xfrm>
            <a:off x="1158671" y="10551314"/>
            <a:ext cx="22066660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 !names(safi) %in% </a:t>
            </a:r>
          </a:p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c("instanceID","affect_conflicts")]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1" grpId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584" name="Subset for selecting rows or columns…"/>
          <p:cNvSpPr txBox="1"/>
          <p:nvPr>
            <p:ph type="body" idx="13"/>
          </p:nvPr>
        </p:nvSpPr>
        <p:spPr>
          <a:xfrm>
            <a:off x="1167411" y="3893263"/>
            <a:ext cx="22049177" cy="8331201"/>
          </a:xfrm>
          <a:prstGeom prst="rect">
            <a:avLst/>
          </a:prstGeom>
        </p:spPr>
        <p:txBody>
          <a:bodyPr/>
          <a:lstStyle/>
          <a:p>
            <a:pPr algn="l"/>
            <a:r>
              <a:t>Subset for selecting rows or columns</a:t>
            </a:r>
          </a:p>
          <a:p>
            <a:pPr algn="l"/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data.frame</a:t>
            </a:r>
            <a:r>
              <a:t>, 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 i="1">
                <a:solidFill>
                  <a:schemeClr val="accent6"/>
                </a:solidFill>
              </a:rPr>
              <a:t>condition for rows to keep</a:t>
            </a:r>
            <a:r>
              <a:t>,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 i="1">
                <a:solidFill>
                  <a:schemeClr val="accent6"/>
                </a:solidFill>
              </a:rPr>
              <a:t>columns to keep</a:t>
            </a:r>
            <a:r>
              <a:t>)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t>Don't have to quote variable names or prefix with name of the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587" name="subset(safi,…"/>
          <p:cNvSpPr txBox="1"/>
          <p:nvPr>
            <p:ph type="body" idx="13"/>
          </p:nvPr>
        </p:nvSpPr>
        <p:spPr>
          <a:xfrm>
            <a:off x="1167411" y="3208615"/>
            <a:ext cx="22049177" cy="10287001"/>
          </a:xfrm>
          <a:prstGeom prst="rect">
            <a:avLst/>
          </a:prstGeom>
        </p:spPr>
        <p:txBody>
          <a:bodyPr/>
          <a:lstStyle/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safi</a:t>
            </a:r>
            <a:r>
              <a:t>, 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>
                <a:solidFill>
                  <a:schemeClr val="accent6"/>
                </a:solidFill>
              </a:rPr>
              <a:t>village=="God"</a:t>
            </a:r>
            <a:r>
              <a:t>,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>
                <a:solidFill>
                  <a:schemeClr val="accent6"/>
                </a:solidFill>
              </a:rPr>
              <a:t>c(village, years_liv, rooms)</a:t>
            </a:r>
            <a:r>
              <a:t>)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    village years_liv rooms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       God         4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2       God         9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3       God        15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4       God         6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5       God        40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6       God         3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7       God        38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11      God        20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12      God        20    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590" name="subset(safi, select=-instanceID)"/>
          <p:cNvSpPr txBox="1"/>
          <p:nvPr>
            <p:ph type="body" idx="13"/>
          </p:nvPr>
        </p:nvSpPr>
        <p:spPr>
          <a:xfrm>
            <a:off x="1167411" y="3893263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latin typeface="Courier"/>
                <a:ea typeface="Courier"/>
                <a:cs typeface="Courier"/>
                <a:sym typeface="Courier"/>
              </a:defRPr>
            </a:pPr>
            <a:r>
              <a:t>subset(safi, select=</a:t>
            </a:r>
            <a:r>
              <a:rPr>
                <a:solidFill>
                  <a:schemeClr val="accent6"/>
                </a:solidFill>
              </a:rPr>
              <a:t>-instanceID</a:t>
            </a:r>
            <a:r>
              <a:t>)</a:t>
            </a:r>
          </a:p>
        </p:txBody>
      </p:sp>
      <p:sp>
        <p:nvSpPr>
          <p:cNvPr id="591" name="Arrow"/>
          <p:cNvSpPr/>
          <p:nvPr/>
        </p:nvSpPr>
        <p:spPr>
          <a:xfrm rot="16200000">
            <a:off x="13076217" y="6223000"/>
            <a:ext cx="281344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2" name="negative sign to exclude"/>
          <p:cNvSpPr txBox="1"/>
          <p:nvPr/>
        </p:nvSpPr>
        <p:spPr>
          <a:xfrm>
            <a:off x="10259300" y="8931528"/>
            <a:ext cx="892126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negative sign to exclude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2" grpId="2"/>
      <p:bldP build="whole" bldLvl="1" animBg="1" rev="0" advAuto="0" spid="591" grpId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95" name="Read in the SAFI data again (exercise 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8655">
              <a:defRPr sz="5832"/>
            </a:pPr>
            <a:r>
              <a:t>Read in the SAFI data again (exercise A)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Using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subset</a:t>
            </a:r>
            <a:r>
              <a:t>, select the column respondent_wall_type for just the rows where the village is God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Select rows where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no_membrs</a:t>
            </a:r>
            <a:r>
              <a:t> is &gt; 2 and &lt; 5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Exclude rows from the data where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years_liv</a:t>
            </a:r>
            <a:r>
              <a:t> &lt; 5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Find the 1 room houses made of burntbricks.  Select just these two columns and the village.</a:t>
            </a:r>
          </a:p>
        </p:txBody>
      </p:sp>
      <p:pic>
        <p:nvPicPr>
          <p:cNvPr id="59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5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96"/>
                </p:tgtEl>
              </p:cMediaNode>
            </p:video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&gt; africa &lt;- read.csv(&quot;data/africadata.csv&quot;, stringsAsFactors=FALSE)…"/>
          <p:cNvSpPr txBox="1"/>
          <p:nvPr>
            <p:ph type="body" idx="13"/>
          </p:nvPr>
        </p:nvSpPr>
        <p:spPr>
          <a:xfrm>
            <a:off x="1167411" y="3152818"/>
            <a:ext cx="22049177" cy="16637001"/>
          </a:xfrm>
          <a:prstGeom prst="rect">
            <a:avLst/>
          </a:prstGeom>
        </p:spPr>
        <p:txBody>
          <a:bodyPr/>
          <a:lstStyle/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 &lt;- read.csv("data/africadata.csv", stringsAsFactors=FALSE)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africa$region &lt;- factor(africa$region)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country  region     gdp_2017  pop_2017    area  rail     road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       Algeria   north  99722535234  41063753 2381740  4691 113655.0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        Angola central  31374141168  26655513 1246700    NA  51429.0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         Benin    west   4732594367  11458611  114760   758  19000.0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      Botswana   south  11443275218   2343981  581730   888  25798.0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  Burkina Faso    west   7013022439  19173322  274220   622  15271.6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       Burundi    east   1215021410  11936481   27830    NA  12322.0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      Cameroon central  17940338306  24513689  475440   977  28857.0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    Cape Verde    west   1129263677    533468    4030    NA   1350.0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Central African Republic central    873967756   5098826  622980    NA  20278.0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            Chad central   4150723012  14965482 1284000    NA  40000.0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            Comoros    east    294685870    825920    1861    NA    880.0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     Congo, Dem. Rep. central  10774647957  82242685 2344860  3641 153497.0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13              Congo, Rep. central   5759941958   4866243  342000   795  17000.0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14            Cote d'Ivoire    west  18395731842  23815886  322460   639  81996.0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15                 Djibouti    east   1194735681    911382   23200   781   3065.0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16                    Egypt   north 194839401082  95215102 1001450  5195 137430.0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        Equatorial Guinea central   4555686010    894464   28050    NA   2880.0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18                  Eritrea    east   1091533809   5481906  117600    NA   4010.0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19                 Ethiopia    east  33810571855 104344901 1104300   781  44359.0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20                    Gabon central   8387822439   1801232  267670   810   9170.0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21                   Gambia    west    723949020   2120418   11300    NA   3742.0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22                    Ghana    west  19695099069  28656723  238540   953 109515.0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23                   Guinea    west   5488850983  13290659  245860    NA  44348.0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            Guinea-Bissau    west    364874673   1932871   36130    NA   3455.0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25                    Kenya    east  28249427462  48466928  580370  1917  61947.0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        Lesotho   south   1508143226   2185159   30360    NA   5940.0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27                  Liberia    west   1052380371   4730437  111370    NA  10600.0</a:t>
            </a:r>
          </a:p>
        </p:txBody>
      </p:sp>
      <p:sp>
        <p:nvSpPr>
          <p:cNvPr id="599" name="Recoding 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2" name="Make a new variable…"/>
          <p:cNvSpPr txBox="1"/>
          <p:nvPr>
            <p:ph type="body" idx="13"/>
          </p:nvPr>
        </p:nvSpPr>
        <p:spPr>
          <a:xfrm>
            <a:off x="1167411" y="3155950"/>
            <a:ext cx="22049177" cy="95110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Make a new variable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africa$gdp_percap &lt;- africa$gdp_2017/africa$pop_2017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the existing entirely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africa$road &lt;- round(africa$road)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just part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africa$country[africa$country == "Congo, Dem. Rep."] &lt;-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"DRC"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i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Shiny</a:t>
            </a:r>
          </a:p>
        </p:txBody>
      </p:sp>
      <p:sp>
        <p:nvSpPr>
          <p:cNvPr id="154" name="http://wordbank.stanford.edu/analyses?name=vocab_norms"/>
          <p:cNvSpPr txBox="1"/>
          <p:nvPr/>
        </p:nvSpPr>
        <p:spPr>
          <a:xfrm>
            <a:off x="2527268" y="6375400"/>
            <a:ext cx="1932946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700" u="sng">
                <a:solidFill>
                  <a:schemeClr val="accent1">
                    <a:lumOff val="13529"/>
                  </a:schemeClr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http://wordbank.stanford.edu/analyses?name=vocab_norms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5" name="Assigning to subsets…"/>
          <p:cNvSpPr txBox="1"/>
          <p:nvPr>
            <p:ph type="body" idx="13"/>
          </p:nvPr>
        </p:nvSpPr>
        <p:spPr>
          <a:xfrm>
            <a:off x="1167411" y="3155950"/>
            <a:ext cx="22049177" cy="101714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Assigning to subsets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 &lt;- c("Weinberg", "WCAS", "Weinberg", "WCAS", "McCormick", "McCormick")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school[school=="WCAS"] &lt;- "Weinberg"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[1] "Weinberg"  "Weinberg"  "Weinberg"  "Weinberg"  "McCormick" "McCormick"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5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8" name="recode function…"/>
          <p:cNvSpPr txBox="1"/>
          <p:nvPr>
            <p:ph type="body" idx="13"/>
          </p:nvPr>
        </p:nvSpPr>
        <p:spPr>
          <a:xfrm>
            <a:off x="1167411" y="3489708"/>
            <a:ext cx="22049177" cy="620903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recode</a:t>
            </a:r>
            <a:r>
              <a:t> function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 &lt;- recode(africa$country, 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"'Congo, Dem. Rep.'='DRC'; 'Congo, Rep.'='Congo'")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8" grpId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11" name="ifelse function: coming in next section!"/>
          <p:cNvSpPr txBox="1"/>
          <p:nvPr>
            <p:ph type="body" idx="13"/>
          </p:nvPr>
        </p:nvSpPr>
        <p:spPr>
          <a:xfrm>
            <a:off x="1167411" y="4412452"/>
            <a:ext cx="22049177" cy="10160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ifelse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function: coming in next section! </a:t>
            </a:r>
            <a:r>
              <a:t>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11" grpId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Exercise"/>
          <p:cNvSpPr txBox="1"/>
          <p:nvPr>
            <p:ph type="title"/>
          </p:nvPr>
        </p:nvSpPr>
        <p:spPr>
          <a:xfrm>
            <a:off x="1778000" y="-40356"/>
            <a:ext cx="20828000" cy="2839182"/>
          </a:xfrm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14" name="x &lt;- 20:3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08990">
              <a:defRPr sz="7056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Replace the prime numbers (23, 29) with NA by </a:t>
            </a:r>
          </a:p>
          <a:p>
            <a:pPr defTabSz="808990">
              <a:defRPr sz="7056"/>
            </a:pPr>
            <a:r>
              <a:t>1) subsetting</a:t>
            </a:r>
          </a:p>
          <a:p>
            <a:pPr defTabSz="808990">
              <a:defRPr sz="7056"/>
            </a:pPr>
            <a:r>
              <a:t>2) using recode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Hints: </a:t>
            </a:r>
          </a:p>
          <a:p>
            <a:pPr defTabSz="808990">
              <a:defRPr sz="7056"/>
            </a:pPr>
            <a:r>
              <a:t>1) Remember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%in%</a:t>
            </a:r>
            <a:r>
              <a:t> operator?</a:t>
            </a:r>
          </a:p>
          <a:p>
            <a:pPr defTabSz="808990">
              <a:defRPr sz="7056"/>
            </a:pPr>
            <a:r>
              <a:t>2)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recode(x, "c(</a:t>
            </a:r>
            <a:r>
              <a:rPr i="1">
                <a:solidFill>
                  <a:schemeClr val="accent6"/>
                </a:solidFill>
              </a:rPr>
              <a:t>primes here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) = NA")</a:t>
            </a:r>
          </a:p>
        </p:txBody>
      </p:sp>
      <p:pic>
        <p:nvPicPr>
          <p:cNvPr id="61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6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5"/>
                </p:tgtEl>
              </p:cMediaNode>
            </p:video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x &lt;- 20:30…"/>
          <p:cNvSpPr txBox="1"/>
          <p:nvPr>
            <p:ph type="body" idx="13"/>
          </p:nvPr>
        </p:nvSpPr>
        <p:spPr>
          <a:xfrm>
            <a:off x="1167411" y="3225800"/>
            <a:ext cx="22049177" cy="726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x[x %in% c(23, 29)] &lt;- NA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recode(x, "c(23, 29)=NA")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ummariz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Summarizing</a:t>
            </a:r>
          </a:p>
        </p:txBody>
      </p:sp>
      <p:sp>
        <p:nvSpPr>
          <p:cNvPr id="620" name="summary(africa)…"/>
          <p:cNvSpPr txBox="1"/>
          <p:nvPr>
            <p:ph type="body" idx="13"/>
          </p:nvPr>
        </p:nvSpPr>
        <p:spPr>
          <a:xfrm>
            <a:off x="1167411" y="3155950"/>
            <a:ext cx="22049177" cy="101473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summary(africa)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country              region      gdp_2017            pop_2017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Length:53          central: 9   Min.   :1.180e+08   Min.   :    97539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Class :character   east   :17   1st Qu.:2.055e+09   1st Qu.:  2568569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Mode  :character   north  : 6   Median :6.069e+09   Median : 12159586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south  : 5   Mean   :2.190e+10   Mean   : 23239288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west   :16   3rd Qu.:1.794e+10   3rd Qu.: 26655513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Max.   :2.104e+11   Max.   :191835936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             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area              rail            road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Min.   :    460   Min.   :  259   Min.   :   320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1st Qu.:  56790   1st Qu.:  781   1st Qu.: 10600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Median : 322460   Median :  953   Median : 19418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Mean   : 555149   Mean   : 2342   Mean   : 44070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3rd Qu.: 923770   3rd Qu.: 2592   3rd Qu.: 58395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Max.   :2381740   Max.   :20500   Max.   :362099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NA's   :22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623" name="table(safi$village)…"/>
          <p:cNvSpPr txBox="1"/>
          <p:nvPr>
            <p:ph type="body" idx="13"/>
          </p:nvPr>
        </p:nvSpPr>
        <p:spPr>
          <a:xfrm>
            <a:off x="1167411" y="3155950"/>
            <a:ext cx="22049177" cy="97028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39       43       49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table(safi$village, safi$respondent_wall_type)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cement muddaub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        22      0      16         1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        19      0      15         9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        26      1      15         7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 &lt;- table(safi$village, safi$respondent_wall_type)</a:t>
            </a: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tmp["God", "muddaub"]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[1]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626" name="prop.table(table(safi$village, safi$respondent_wall_type), 1)…"/>
          <p:cNvSpPr txBox="1"/>
          <p:nvPr>
            <p:ph type="body" idx="13"/>
          </p:nvPr>
        </p:nvSpPr>
        <p:spPr>
          <a:xfrm>
            <a:off x="1167411" y="3155950"/>
            <a:ext cx="22049177" cy="4635500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latin typeface="Courier"/>
                <a:ea typeface="Courier"/>
                <a:cs typeface="Courier"/>
                <a:sym typeface="Courier"/>
              </a:defRPr>
            </a:pPr>
            <a:r>
              <a:t>prop.table(table(safi$village, safi$respondent_wall_type), 1)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    cement    muddaub 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0.56410256 0.00000000 0.41025641 0.02564103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0.44186047 0.00000000 0.34883721 0.20930233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0.53061224 0.02040816 0.30612245 0.14285714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631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aggregate(africa$pop_2017, by=list(africa$region),…"/>
          <p:cNvSpPr txBox="1"/>
          <p:nvPr>
            <p:ph type="body" idx="13"/>
          </p:nvPr>
        </p:nvSpPr>
        <p:spPr>
          <a:xfrm>
            <a:off x="1167411" y="3152818"/>
            <a:ext cx="22049177" cy="69088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634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 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</p:txBody>
      </p:sp>
      <p:sp>
        <p:nvSpPr>
          <p:cNvPr id="157" name="https://rmarkdown.rstudio.com/gallery.html"/>
          <p:cNvSpPr txBox="1"/>
          <p:nvPr/>
        </p:nvSpPr>
        <p:spPr>
          <a:xfrm>
            <a:off x="2273507" y="11766240"/>
            <a:ext cx="1983698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300" u="sng">
                <a:solidFill>
                  <a:schemeClr val="accent1">
                    <a:lumOff val="13529"/>
                  </a:schemeClr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https://rmarkdown.rstudio.com/gallery.html</a:t>
            </a:r>
          </a:p>
        </p:txBody>
      </p:sp>
      <p:sp>
        <p:nvSpPr>
          <p:cNvPr id="158" name="Exercise files"/>
          <p:cNvSpPr txBox="1"/>
          <p:nvPr/>
        </p:nvSpPr>
        <p:spPr>
          <a:xfrm>
            <a:off x="1167411" y="2994802"/>
            <a:ext cx="22049177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80000"/>
              </a:lnSpc>
              <a:defRPr b="0" sz="9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Exercise files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9915" y="4833905"/>
            <a:ext cx="11244171" cy="68323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8" grpId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aggregate(africa$pop_2017,…"/>
          <p:cNvSpPr txBox="1"/>
          <p:nvPr>
            <p:ph type="body" idx="13"/>
          </p:nvPr>
        </p:nvSpPr>
        <p:spPr>
          <a:xfrm>
            <a:off x="1167411" y="3152818"/>
            <a:ext cx="22049177" cy="77724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by=list(</a:t>
            </a:r>
            <a:r>
              <a:t>region</a:t>
            </a:r>
            <a:r>
              <a:t>=africa$region),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t>region</a:t>
            </a:r>
            <a:r>
              <a:t>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637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40" name="Read in the SAFI data again (exercise A).  Run the line to factor respondent_wall_typ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6768"/>
            </a:pPr>
            <a:r>
              <a:t>Read in the SAFI data again (exercise A).  Run the line to factor respondent_wall_type.</a:t>
            </a:r>
          </a:p>
          <a:p>
            <a:pPr defTabSz="775969">
              <a:defRPr sz="6768"/>
            </a:pPr>
          </a:p>
          <a:p>
            <a:pPr defTabSz="775969">
              <a:lnSpc>
                <a:spcPct val="130000"/>
              </a:lnSpc>
              <a:defRPr sz="6768"/>
            </a:pPr>
            <a:r>
              <a:t>Using aggregate, find: </a:t>
            </a:r>
          </a:p>
          <a:p>
            <a:pPr defTabSz="775969">
              <a:lnSpc>
                <a:spcPct val="130000"/>
              </a:lnSpc>
              <a:defRPr sz="6768"/>
            </a:pPr>
            <a:r>
              <a:t>1) the average family size per village</a:t>
            </a:r>
          </a:p>
          <a:p>
            <a:pPr defTabSz="775969">
              <a:defRPr sz="6768"/>
            </a:pPr>
            <a:r>
              <a:t>2) average number of rooms in the dwelling </a:t>
            </a:r>
          </a:p>
          <a:p>
            <a:pPr defTabSz="775969">
              <a:defRPr sz="6768"/>
            </a:pPr>
            <a:r>
              <a:t>per wall type and village (group on both)</a:t>
            </a:r>
          </a:p>
          <a:p>
            <a:pPr defTabSz="775969">
              <a:defRPr sz="6768"/>
            </a:pPr>
          </a:p>
          <a:p>
            <a:pPr defTabSz="775969">
              <a:defRPr sz="6768"/>
            </a:pPr>
            <a:r>
              <a:t>Bonus: sort the second result by village, then wall type</a:t>
            </a:r>
          </a:p>
        </p:txBody>
      </p:sp>
      <p:pic>
        <p:nvPicPr>
          <p:cNvPr id="64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41"/>
                </p:tgtEl>
              </p:cMediaNode>
            </p:video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&gt; aggregate(safi$no_membrs, by=list(safi$village), mean)…"/>
          <p:cNvSpPr txBox="1"/>
          <p:nvPr>
            <p:ph type="body" idx="13"/>
          </p:nvPr>
        </p:nvSpPr>
        <p:spPr>
          <a:xfrm>
            <a:off x="1167411" y="254000"/>
            <a:ext cx="22049177" cy="132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aggregate(safi$no_membrs, by=list(safi$village),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Group.1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Chirodzo 7.076923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God 6.860465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Ruaca 7.571429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aggregate(safi$rooms, by=list(safi$village, safi$respondent_wall_type), mean, na.rm=TRUE)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Ruaca burntbricks 2.000000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Ruaca      cement 3.000000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tmp&lt;- aggregate(safi$rooms, by=list(safi$village, safi$respondent_wall_type), mean, na.rm=TRUE)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tmp[order(tmp$Group.1, tmp$Group.2),]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Chirodzo     muddaub 1.187500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Chirodzo   sunbricks 1.000000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God     muddaub 1.266667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apply(X, MARGIN, FUN, ...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apply(X, MARGIN, FUN, ...)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MARGIN=1 - rows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MARGIN=2 - columns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apply(africa[,-1:-2], 2, mean, na.rm=TRUE)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gdp_2017     pop_2017         area         rail   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2.190350e+10 2.323929e+07 5.551491e+05 2.341742e+03 4.406992e+04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646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&gt; month_indicators…"/>
          <p:cNvSpPr txBox="1"/>
          <p:nvPr>
            <p:ph type="body" idx="13"/>
          </p:nvPr>
        </p:nvSpPr>
        <p:spPr>
          <a:xfrm>
            <a:off x="1167411" y="3152818"/>
            <a:ext cx="22049177" cy="126746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month_indicators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Jan Feb Mar Apr May Jun Jul Aug Sep Oct Nov Dec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1     1   0   0   0   0   0   0   0   0   0   0   0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2     1   0   0   0   0   0   0   0   1   1   1   1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3     1   1   1   0   0   0   0   0   0   1   1   1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4     0   0   0   0   0   0   0   0   1   1   1   1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1, sum)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[1]  1  5  6  4  4  3  1  1  2  4  2  2  3  6 11  2  2  2  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[20]  2  6  9  0  2  3  0  0  3  2  2  0  0  0  2  5  0  3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[39]  1  3  2  3  5  2  0  3  0  6  3  7  2  4  1  3  2  0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[58]  0  0  0  3  4  4  3  3  0  0  0  0  0  4  3  3  0  2 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[77]  0  1  2  0  4  0  0  3  0  1  1  3  6  6  3  0  3  2  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[96]  3  3  2  3  0  3  3  3  5  0  0  3  5  0  0  4  3  4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[115]  2  3  3  1  0  2  3  3  4  1  3  3  3  0  3  2  2</a:t>
            </a:r>
          </a:p>
        </p:txBody>
      </p:sp>
      <p:sp>
        <p:nvSpPr>
          <p:cNvPr id="649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&gt; apply(month_indicators, 2, sum)…"/>
          <p:cNvSpPr txBox="1"/>
          <p:nvPr>
            <p:ph type="body" idx="13"/>
          </p:nvPr>
        </p:nvSpPr>
        <p:spPr>
          <a:xfrm>
            <a:off x="1167411" y="3152818"/>
            <a:ext cx="22049177" cy="74168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2, sum)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Jan Feb Mar Apr May Jun Jul Aug Sep Oct Nov Dec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42  21   7   2   1   4   5  17  33  59  71  42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which.max(apply(month_indicators, 2, sum))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Nov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11 </a:t>
            </a:r>
          </a:p>
        </p:txBody>
      </p:sp>
      <p:sp>
        <p:nvSpPr>
          <p:cNvPr id="652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apply(X, INDEX, FUN = NULL, …)…"/>
          <p:cNvSpPr txBox="1"/>
          <p:nvPr>
            <p:ph type="body" idx="13"/>
          </p:nvPr>
        </p:nvSpPr>
        <p:spPr>
          <a:xfrm>
            <a:off x="1167411" y="3152818"/>
            <a:ext cx="22049177" cy="64008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tapply(X, INDEX, FUN = NULL, …)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 </a:t>
            </a:r>
          </a:p>
        </p:txBody>
      </p:sp>
      <p:sp>
        <p:nvSpPr>
          <p:cNvPr id="655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aggregate(africa$pop_2017, list(africa$region), mean)…"/>
          <p:cNvSpPr txBox="1"/>
          <p:nvPr>
            <p:ph type="body" idx="13"/>
          </p:nvPr>
        </p:nvSpPr>
        <p:spPr>
          <a:xfrm>
            <a:off x="1167411" y="3152818"/>
            <a:ext cx="22049177" cy="9525001"/>
          </a:xfrm>
          <a:prstGeom prst="rect">
            <a:avLst/>
          </a:prstGeom>
        </p:spPr>
        <p:txBody>
          <a:bodyPr/>
          <a:lstStyle/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list(africa$region),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tapply(africa$pop_2017, africa$region,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central     east    north    south     west 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17915179 23673746 38598350 12770885 23284215 </a:t>
            </a:r>
          </a:p>
        </p:txBody>
      </p:sp>
      <p:sp>
        <p:nvSpPr>
          <p:cNvPr id="658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aggregate(safi$rooms,…"/>
          <p:cNvSpPr txBox="1"/>
          <p:nvPr>
            <p:ph type="body" idx="13"/>
          </p:nvPr>
        </p:nvSpPr>
        <p:spPr>
          <a:xfrm>
            <a:off x="1489973" y="3152818"/>
            <a:ext cx="22491452" cy="89916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burntbricks cement  muddaub sunbricks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2.590909     NA 1.187500 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God         1.684211     NA 1.266667 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Ruaca       2.000000      3 1.333333  1.428571</a:t>
            </a:r>
          </a:p>
        </p:txBody>
      </p:sp>
      <p:sp>
        <p:nvSpPr>
          <p:cNvPr id="661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ings to Know About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 About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</a:t>
            </a:r>
            <a:r>
              <a:t>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safi$no_membrs</a:t>
            </a:r>
            <a:r>
              <a:t>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mean(x)…"/>
          <p:cNvSpPr txBox="1"/>
          <p:nvPr>
            <p:ph type="body" idx="13"/>
          </p:nvPr>
        </p:nvSpPr>
        <p:spPr>
          <a:xfrm>
            <a:off x="1167411" y="3152818"/>
            <a:ext cx="22049177" cy="71094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median(x)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cor(x, y)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var(x)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sd(x)</a:t>
            </a:r>
          </a:p>
        </p:txBody>
      </p:sp>
      <p:sp>
        <p:nvSpPr>
          <p:cNvPr id="668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&gt; cor(africa[,-1:-2])…"/>
          <p:cNvSpPr txBox="1"/>
          <p:nvPr>
            <p:ph type="body" idx="13"/>
          </p:nvPr>
        </p:nvSpPr>
        <p:spPr>
          <a:xfrm>
            <a:off x="1167411" y="2720895"/>
            <a:ext cx="22049177" cy="92710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  NA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  NA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  NA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       NA        NA        NA    1        NA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  NA 1.0000000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cor(africa[,-1:-2], use="pairwise")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    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0.7676654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0.2834323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0.4003553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0.7676654 0.2834323 0.4003553 1.0000000 0.8474765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0.8474765 1.0000000</a:t>
            </a:r>
          </a:p>
        </p:txBody>
      </p:sp>
      <p:sp>
        <p:nvSpPr>
          <p:cNvPr id="671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109982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safi$months_lack_food_count[safi$village == "Chirodzo"] and safi$months_lack_food_count[safi$village == "Ruaca"]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0.53747, df = 74.124, p-value = 0.5926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-0.5539014  0.9631113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2.102564  1.897959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674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t1 &lt;- 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94361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 &lt;- t.test(safi$months_lack_food_count[safi$village == "Chirodzo"],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safi$months_lack_food_count[safi$village == "Ruaca"])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names(t1)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"statistic"   "parameter"   "p.value"     "conf.int"    "estimate"  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[6] "null.value"  "alternative" "method"      "data.name" 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t1$statistic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0.5374679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t1$p.value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0.5925544</a:t>
            </a:r>
          </a:p>
        </p:txBody>
      </p:sp>
      <p:sp>
        <p:nvSpPr>
          <p:cNvPr id="677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80" name="Using the SAFI data, are families in village God larger than families in village Ruaca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SAFI data, are families in village God larger than families in village Ruaca? </a:t>
            </a:r>
          </a:p>
        </p:txBody>
      </p:sp>
      <p:pic>
        <p:nvPicPr>
          <p:cNvPr id="681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588726" y="323412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6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81"/>
                </p:tgtEl>
              </p:cMediaNode>
            </p:video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africa &lt;- read.csv(&quot;data/africadata.csv&quot;)…"/>
          <p:cNvSpPr txBox="1"/>
          <p:nvPr>
            <p:ph type="body" idx="13"/>
          </p:nvPr>
        </p:nvSpPr>
        <p:spPr>
          <a:xfrm>
            <a:off x="1167411" y="3152818"/>
            <a:ext cx="22049177" cy="87630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africa &lt;- read.csv("data/africadata.csv")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   pop_2017     gdp_2017 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1.517e+04    3.084e-04    9.920e-07  </a:t>
            </a:r>
          </a:p>
        </p:txBody>
      </p:sp>
      <p:sp>
        <p:nvSpPr>
          <p:cNvPr id="686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lm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04917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689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104267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692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95504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695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4" name="&quot;R&quot; refers to both the language and…"/>
          <p:cNvSpPr txBox="1"/>
          <p:nvPr>
            <p:ph type="body" idx="13"/>
          </p:nvPr>
        </p:nvSpPr>
        <p:spPr>
          <a:xfrm>
            <a:off x="1167411" y="5422900"/>
            <a:ext cx="22049177" cy="34239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"R" refers to both the language and </a:t>
            </a:r>
          </a:p>
          <a:p>
            <a:pPr>
              <a:lnSpc>
                <a:spcPct val="140000"/>
              </a:lnSpc>
              <a:defRPr sz="9600"/>
            </a:pPr>
            <a:r>
              <a:t>the environment (application)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7785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</p:txBody>
      </p:sp>
      <p:sp>
        <p:nvSpPr>
          <p:cNvPr id="698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5080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701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&gt; names(reg1)…"/>
          <p:cNvSpPr txBox="1"/>
          <p:nvPr>
            <p:ph type="body" idx="13"/>
          </p:nvPr>
        </p:nvSpPr>
        <p:spPr>
          <a:xfrm>
            <a:off x="1167411" y="3152818"/>
            <a:ext cx="22049177" cy="79248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"coefficients"  "residuals"     "effects"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"rank"          "fitted.values" "assign"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"qr"            "df.residual"   "xlevels"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"call"          "terms"         "model"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names(summary(reg1))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"call"          "terms"         "residuals"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"coefficients"  "aliased"       "sigma" 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"df"            "r.squared"     "adj.r.squared"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"fstatistic"    "cov.unscaled" </a:t>
            </a:r>
          </a:p>
        </p:txBody>
      </p:sp>
      <p:sp>
        <p:nvSpPr>
          <p:cNvPr id="704" name="Regression Objec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g2 &lt;- lm(road ~ pop_2017 + gdp_2017 + region, data=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reg2 &lt;- lm(road ~ pop_2017 + gdp_2017 + region,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summary(reg2)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</p:txBody>
      </p:sp>
      <p:sp>
        <p:nvSpPr>
          <p:cNvPr id="707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&gt; table(africa$region)…"/>
          <p:cNvSpPr txBox="1"/>
          <p:nvPr>
            <p:ph type="body" idx="13"/>
          </p:nvPr>
        </p:nvSpPr>
        <p:spPr>
          <a:xfrm>
            <a:off x="1167411" y="3152818"/>
            <a:ext cx="22049177" cy="1216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table(africa$region)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central    east   north   south    west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9      17       6       5      16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710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&gt; predict(reg1, 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predict(reg1, africa)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1         2         3         4         5         6         7         8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126764.61  54518.55  23402.63  27248.31  28044.37  20060.58  40531.52  16458.32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9        10        11        12        13        14        15        16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17613.22  23907.08  15720.62  51229.25  22388.39  40768.04  16639.83 237823.61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17        18        19        20        21        22        23        24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19968.69  17947.20  80898.27  24049.88  16545.73  43550.15  24717.92  16131.68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25        26        27        28        29        30        31        32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58146.41  17343.62  17676.58  34169.52  29237.12  24442.74  26954.44  18527.76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33        34        35        36        37        38        39        40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24027.01 102598.67  37998.99  23993.94  25920.52 213084.67  24901.98  15403.75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41        42        43        44        45        46        47        48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29774.56  16455.21  19351.85  18804.40 240968.75  55287.57  17776.99  63557.34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49        50        51        52        53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19758.43  51857.54  45500.02  29023.89  26232.97 </a:t>
            </a:r>
          </a:p>
        </p:txBody>
      </p:sp>
      <p:sp>
        <p:nvSpPr>
          <p:cNvPr id="713" name="Predic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  <p:graphicFrame>
        <p:nvGraphicFramePr>
          <p:cNvPr id="716" name="Table"/>
          <p:cNvGraphicFramePr/>
          <p:nvPr/>
        </p:nvGraphicFramePr>
        <p:xfrm>
          <a:off x="1207713" y="2883969"/>
          <a:ext cx="21993974" cy="1045184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163056"/>
                <a:gridCol w="7906381"/>
                <a:gridCol w="10899135"/>
              </a:tblGrid>
              <a:tr h="90170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Symbol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3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~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Defines the formula (necessary to create a formula object)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the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-1 +x1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Delete a term, usually a 1 for the intercept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: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x1:x2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term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x1*x2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between the variables and each individually; same as y ~ x1 + x2 + x1:x2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^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(x1, x2, x3)^3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variables and all interactions, up to 3-way interactions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I(x1^2)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Wrapper for transforming variables without having to create a new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poly()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poly(x1, 2)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Creates polynomial terms up to the degree specified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Other Regression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Regression Models</a:t>
            </a:r>
          </a:p>
        </p:txBody>
      </p:sp>
      <p:sp>
        <p:nvSpPr>
          <p:cNvPr id="719" name="function glm: generalized linear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6600"/>
            </a:pPr>
            <a:r>
              <a:t>function glm: generalized linear models</a:t>
            </a:r>
          </a:p>
          <a:p>
            <a:pPr lvl="1">
              <a:lnSpc>
                <a:spcPct val="130000"/>
              </a:lnSpc>
              <a:defRPr sz="6600"/>
            </a:pPr>
            <a:r>
              <a:t>logit, probit</a:t>
            </a:r>
          </a:p>
          <a:p>
            <a:pPr lvl="1">
              <a:lnSpc>
                <a:spcPct val="130000"/>
              </a:lnSpc>
              <a:defRPr sz="6600"/>
            </a:pPr>
            <a:r>
              <a:t>poisson</a:t>
            </a:r>
          </a:p>
          <a:p>
            <a:pPr>
              <a:lnSpc>
                <a:spcPct val="130000"/>
              </a:lnSpc>
              <a:defRPr sz="6600"/>
            </a:pPr>
            <a:r>
              <a:t>packages nlme and lme4: non-linear mixed effects models</a:t>
            </a:r>
          </a:p>
          <a:p>
            <a:pPr lvl="1">
              <a:lnSpc>
                <a:spcPct val="130000"/>
              </a:lnSpc>
              <a:defRPr sz="6600"/>
            </a:pPr>
            <a:r>
              <a:t> random and fixed effects, hierarchical</a:t>
            </a:r>
          </a:p>
          <a:p>
            <a:pPr>
              <a:lnSpc>
                <a:spcPct val="130000"/>
              </a:lnSpc>
              <a:defRPr sz="6600"/>
            </a:pPr>
            <a:r>
              <a:t>Other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safi$no_membrs</a:t>
            </a:r>
            <a:r>
              <a:t>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7" name="R runs in memory,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runs in memory, </a:t>
            </a:r>
          </a:p>
          <a:p>
            <a:pPr>
              <a:lnSpc>
                <a:spcPct val="140000"/>
              </a:lnSpc>
              <a:defRPr sz="9600"/>
            </a:pPr>
            <a:r>
              <a:t>objects loaded in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726" name="Triangle"/>
          <p:cNvSpPr/>
          <p:nvPr>
            <p:ph type="body" idx="14"/>
          </p:nvPr>
        </p:nvSpPr>
        <p:spPr>
          <a:xfrm rot="13501725">
            <a:off x="1882217" y="103177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otting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Plotting Systems</a:t>
            </a:r>
          </a:p>
        </p:txBody>
      </p:sp>
      <p:sp>
        <p:nvSpPr>
          <p:cNvPr id="729" name="Base R…"/>
          <p:cNvSpPr txBox="1"/>
          <p:nvPr>
            <p:ph type="body" idx="1"/>
          </p:nvPr>
        </p:nvSpPr>
        <p:spPr>
          <a:xfrm>
            <a:off x="1689100" y="3149600"/>
            <a:ext cx="21005800" cy="98592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t>Base R</a:t>
            </a:r>
          </a:p>
          <a:p>
            <a:pPr lvl="1">
              <a:lnSpc>
                <a:spcPct val="110000"/>
              </a:lnSpc>
            </a:pPr>
            <a:r>
              <a:t>No package required</a:t>
            </a:r>
          </a:p>
          <a:p>
            <a:pPr lvl="1">
              <a:lnSpc>
                <a:spcPct val="110000"/>
              </a:lnSpc>
            </a:pPr>
            <a:r>
              <a:t>What we're learning today</a:t>
            </a:r>
          </a:p>
          <a:p>
            <a:pPr lvl="1">
              <a:lnSpc>
                <a:spcPct val="110000"/>
              </a:lnSpc>
            </a:pPr>
            <a:r>
              <a:t>Different functions for different types of plots</a:t>
            </a:r>
          </a:p>
          <a:p>
            <a:pPr>
              <a:lnSpc>
                <a:spcPct val="11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ggplot2</a:t>
            </a:r>
          </a:p>
          <a:p>
            <a:pPr lvl="1">
              <a:lnSpc>
                <a:spcPct val="110000"/>
              </a:lnSpc>
            </a:pPr>
            <a:r>
              <a:t>Great for showing groups</a:t>
            </a:r>
          </a:p>
          <a:p>
            <a:pPr lvl="1">
              <a:lnSpc>
                <a:spcPct val="110000"/>
              </a:lnSpc>
            </a:pPr>
            <a:r>
              <a:t>Attractive defaults</a:t>
            </a:r>
          </a:p>
          <a:p>
            <a:pPr lvl="1">
              <a:lnSpc>
                <a:spcPct val="110000"/>
              </a:lnSpc>
            </a:pPr>
            <a:r>
              <a:t>Consistent procedure for all plots</a:t>
            </a:r>
          </a:p>
          <a:p>
            <a:pPr lvl="1">
              <a:lnSpc>
                <a:spcPct val="110000"/>
              </a:lnSpc>
            </a:pPr>
            <a:r>
              <a:t>Separate workshop</a:t>
            </a:r>
          </a:p>
          <a:p>
            <a:pPr>
              <a:lnSpc>
                <a:spcPct val="110000"/>
              </a:lnSpc>
            </a:pPr>
            <a:r>
              <a:t>Other systems,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29" grpId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plot(y=safi$months_lack_food_count, x=safi$no_membrs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plot(y=safi$months_lack_food_count, x=safi$no_membrs)</a:t>
            </a:r>
          </a:p>
        </p:txBody>
      </p:sp>
      <p:sp>
        <p:nvSpPr>
          <p:cNvPr id="733" name="Base 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7713" y="5294711"/>
            <a:ext cx="8748574" cy="8311985"/>
          </a:xfrm>
          <a:prstGeom prst="rect">
            <a:avLst/>
          </a:prstGeom>
          <a:ln w="12700">
            <a:miter lim="400000"/>
          </a:ln>
        </p:spPr>
      </p:pic>
      <p:sp>
        <p:nvSpPr>
          <p:cNvPr id="736" name="plot(y=safi$months_lack_food_count, x=safi$no_membrs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xlab="Number in Family", ylab="Months without Food",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main="SAFI Data"</a:t>
            </a:r>
            <a:r>
              <a:t>)</a:t>
            </a:r>
          </a:p>
        </p:txBody>
      </p:sp>
      <p:sp>
        <p:nvSpPr>
          <p:cNvPr id="737" name="Plot Lab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Labels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2296" y="5366434"/>
            <a:ext cx="8779409" cy="8341281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plot(y=safi$months_lack_food_count, x=safi$no_membrs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</a:t>
            </a:r>
            <a:r>
              <a:rPr b="1"/>
              <a:t>pch=16, col="red"</a:t>
            </a:r>
            <a:r>
              <a:t>)</a:t>
            </a:r>
          </a:p>
        </p:txBody>
      </p:sp>
      <p:sp>
        <p:nvSpPr>
          <p:cNvPr id="741" name="Plot Colors, Poin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Colors,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ot(y=safi$months_lack_food_count, x=safi$no_membrs,…"/>
          <p:cNvSpPr txBox="1"/>
          <p:nvPr>
            <p:ph type="body" idx="13"/>
          </p:nvPr>
        </p:nvSpPr>
        <p:spPr>
          <a:xfrm>
            <a:off x="1167411" y="3152818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</a:t>
            </a:r>
            <a:r>
              <a:rPr b="1"/>
              <a:t>cex=3, 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col=rgb(.1, 0, 1, alpha=.3)</a:t>
            </a:r>
            <a:r>
              <a:t>)</a:t>
            </a:r>
          </a:p>
        </p:txBody>
      </p:sp>
      <p:sp>
        <p:nvSpPr>
          <p:cNvPr id="744" name="RGB Col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RGB Colors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7589" y="6280357"/>
            <a:ext cx="7768822" cy="7381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324" y="4858457"/>
            <a:ext cx="9249352" cy="8787771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plot(y=jitter(safi$months_lack_food_count)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</a:t>
            </a:r>
            <a:r>
              <a:rPr b="1"/>
              <a:t>jitter(</a:t>
            </a:r>
            <a:r>
              <a:t>safi$months_lack_food_count</a:t>
            </a:r>
            <a:r>
              <a:rPr b="1"/>
              <a:t>)</a:t>
            </a:r>
            <a:r>
              <a:t>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x=</a:t>
            </a:r>
            <a:r>
              <a:rPr b="1"/>
              <a:t>jitter(</a:t>
            </a:r>
            <a:r>
              <a:t>safi$no_membrs</a:t>
            </a:r>
            <a:r>
              <a:rPr b="1"/>
              <a:t>)</a:t>
            </a:r>
            <a:r>
              <a:t>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  <p:sp>
        <p:nvSpPr>
          <p:cNvPr id="749" name="Jittering Poin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Jittering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0416" y="4413244"/>
            <a:ext cx="10863168" cy="9411899"/>
          </a:xfrm>
          <a:prstGeom prst="rect">
            <a:avLst/>
          </a:prstGeom>
          <a:ln w="12700">
            <a:miter lim="400000"/>
          </a:ln>
        </p:spPr>
      </p:pic>
      <p:sp>
        <p:nvSpPr>
          <p:cNvPr id="752" name="plot(y=safi$months_lack_food_count, x=safi$no_membrs)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labels=safi$key_ID)</a:t>
            </a:r>
          </a:p>
        </p:txBody>
      </p:sp>
      <p:sp>
        <p:nvSpPr>
          <p:cNvPr id="753" name="Identifying Points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Identifying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8413" y="4502427"/>
            <a:ext cx="10807175" cy="9363387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plot(y=safi$months_lack_food_count, x=safi$no_membrs)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labels=safi$village)</a:t>
            </a:r>
          </a:p>
        </p:txBody>
      </p:sp>
      <p:sp>
        <p:nvSpPr>
          <p:cNvPr id="757" name="Identifying Points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Identifying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3966" y="4083406"/>
            <a:ext cx="10116068" cy="9611235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plot(x=longley$Year, y=longley$Population,…"/>
          <p:cNvSpPr txBox="1"/>
          <p:nvPr>
            <p:ph type="body" idx="13"/>
          </p:nvPr>
        </p:nvSpPr>
        <p:spPr>
          <a:xfrm>
            <a:off x="1167411" y="3152818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type="l")</a:t>
            </a:r>
          </a:p>
        </p:txBody>
      </p:sp>
      <p:sp>
        <p:nvSpPr>
          <p:cNvPr id="761" name="Line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0" name="It's expected that you'll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It's expected that you'll </a:t>
            </a:r>
          </a:p>
          <a:p>
            <a:pPr>
              <a:lnSpc>
                <a:spcPct val="140000"/>
              </a:lnSpc>
              <a:defRPr sz="9600"/>
            </a:pPr>
            <a:r>
              <a:t>install and use additional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4403" y="4241402"/>
            <a:ext cx="10095194" cy="9591404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plot(x=longley$Year, y=longley$Population,…"/>
          <p:cNvSpPr txBox="1"/>
          <p:nvPr>
            <p:ph type="body" idx="13"/>
          </p:nvPr>
        </p:nvSpPr>
        <p:spPr>
          <a:xfrm>
            <a:off x="1167411" y="3152818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lwd=2, type="b")</a:t>
            </a:r>
          </a:p>
        </p:txBody>
      </p:sp>
      <p:sp>
        <p:nvSpPr>
          <p:cNvPr id="765" name="Line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4037" y="6203020"/>
            <a:ext cx="10815925" cy="7701935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hist(safi$no_membrs, col=&quot;gray&quot;,…"/>
          <p:cNvSpPr txBox="1"/>
          <p:nvPr>
            <p:ph type="body" idx="13"/>
          </p:nvPr>
        </p:nvSpPr>
        <p:spPr>
          <a:xfrm>
            <a:off x="1167411" y="3152818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769" name="Histogram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hist(safi$no_membrs, breaks=1:20-.5, col=&quot;gray&quot;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breaks=1:20-.5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772" name="Histogram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  <p:pic>
        <p:nvPicPr>
          <p:cNvPr id="7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2853" y="5407160"/>
            <a:ext cx="11558294" cy="8230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hist(safi$no_membrs, breaks=20, col=&quot;gray&quot;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breaks=20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776" name="Histogram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3242" y="5632096"/>
            <a:ext cx="11057516" cy="7873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0324" y="3633173"/>
            <a:ext cx="13583352" cy="9672598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barplot(table(safi$village)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barplot(table(safi$village))</a:t>
            </a:r>
          </a:p>
        </p:txBody>
      </p:sp>
      <p:sp>
        <p:nvSpPr>
          <p:cNvPr id="781" name="Ba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1893" y="3376309"/>
            <a:ext cx="14840214" cy="10567600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boxplot(no_membrs~village, data=safi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boxplot(no_membrs~village, data=safi)</a:t>
            </a:r>
          </a:p>
        </p:txBody>
      </p:sp>
      <p:sp>
        <p:nvSpPr>
          <p:cNvPr id="785" name="Box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Box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y ~ x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 ~ x</a:t>
            </a: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 ~ x1 + x2</a:t>
            </a: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788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791" name="Make a histogram of a different variable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Make a histogram of a different variable </a:t>
            </a:r>
          </a:p>
          <a:p>
            <a:pPr/>
            <a:r>
              <a:t>in the SAFI data.</a:t>
            </a:r>
          </a:p>
          <a:p>
            <a:pPr/>
          </a:p>
          <a:p>
            <a:pPr/>
            <a:r>
              <a:t>Make another plot using the SAFI data.  </a:t>
            </a:r>
          </a:p>
          <a:p>
            <a:pPr/>
            <a:r>
              <a:t>Label it appropriately.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79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92"/>
                </p:tgtEl>
              </p:cMediaNode>
            </p:video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Workshop Mater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Workshop Materials</a:t>
            </a:r>
          </a:p>
        </p:txBody>
      </p:sp>
      <p:sp>
        <p:nvSpPr>
          <p:cNvPr id="113" name="Handout…"/>
          <p:cNvSpPr txBox="1"/>
          <p:nvPr>
            <p:ph type="body" idx="13"/>
          </p:nvPr>
        </p:nvSpPr>
        <p:spPr>
          <a:xfrm>
            <a:off x="1167411" y="2707542"/>
            <a:ext cx="22049177" cy="39624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defRPr sz="7700"/>
            </a:pPr>
            <a:r>
              <a:t>Handout</a:t>
            </a:r>
          </a:p>
          <a:p>
            <a:pPr>
              <a:spcBef>
                <a:spcPts val="2000"/>
              </a:spcBef>
              <a:defRPr sz="7700"/>
            </a:pPr>
            <a:r>
              <a:t>Cheat Sheet</a:t>
            </a:r>
          </a:p>
          <a:p>
            <a:pPr>
              <a:spcBef>
                <a:spcPts val="2000"/>
              </a:spcBef>
              <a:defRPr sz="7700"/>
            </a:pPr>
            <a:r>
              <a:t>Reference Card</a:t>
            </a:r>
          </a:p>
        </p:txBody>
      </p:sp>
      <p:sp>
        <p:nvSpPr>
          <p:cNvPr id="114" name="Download Files: see handout…"/>
          <p:cNvSpPr txBox="1"/>
          <p:nvPr/>
        </p:nvSpPr>
        <p:spPr>
          <a:xfrm>
            <a:off x="1167411" y="10318750"/>
            <a:ext cx="22049177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spcBef>
                <a:spcPts val="2000"/>
              </a:spcBef>
              <a:defRPr b="0" sz="7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Download Files: see handout</a:t>
            </a:r>
          </a:p>
          <a:p>
            <a:pPr>
              <a:spcBef>
                <a:spcPts val="2000"/>
              </a:spcBef>
              <a:defRPr b="0" sz="7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Open RStudio (desktop or cloud)</a:t>
            </a:r>
          </a:p>
        </p:txBody>
      </p:sp>
      <p:sp>
        <p:nvSpPr>
          <p:cNvPr id="115" name="Get Ready"/>
          <p:cNvSpPr txBox="1"/>
          <p:nvPr/>
        </p:nvSpPr>
        <p:spPr>
          <a:xfrm>
            <a:off x="1689100" y="7993184"/>
            <a:ext cx="2100580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Ready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5" name="Packages are open source…"/>
          <p:cNvSpPr txBox="1"/>
          <p:nvPr>
            <p:ph type="body" idx="13"/>
          </p:nvPr>
        </p:nvSpPr>
        <p:spPr>
          <a:xfrm>
            <a:off x="1167411" y="4101858"/>
            <a:ext cx="22049177" cy="73852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Packages are open source </a:t>
            </a:r>
          </a:p>
          <a:p>
            <a:pPr>
              <a:lnSpc>
                <a:spcPct val="140000"/>
              </a:lnSpc>
              <a:defRPr sz="9600"/>
            </a:pPr>
            <a:r>
              <a:t>and user contributed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→</a:t>
            </a:r>
            <a:r>
              <a:t> </a:t>
            </a:r>
          </a:p>
          <a:p>
            <a:pPr>
              <a:lnSpc>
                <a:spcPct val="140000"/>
              </a:lnSpc>
              <a:defRPr sz="9600"/>
            </a:pPr>
            <a:r>
              <a:t>use established packages </a:t>
            </a:r>
          </a:p>
          <a:p>
            <a:pPr>
              <a:lnSpc>
                <a:spcPct val="140000"/>
              </a:lnSpc>
              <a:defRPr sz="9600"/>
            </a:pPr>
            <a:r>
              <a:t>or evaluate quality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Functions, Loops, and Conditionals</a:t>
            </a:r>
          </a:p>
        </p:txBody>
      </p:sp>
      <p:sp>
        <p:nvSpPr>
          <p:cNvPr id="799" name="Triangle"/>
          <p:cNvSpPr/>
          <p:nvPr>
            <p:ph type="body" idx="14"/>
          </p:nvPr>
        </p:nvSpPr>
        <p:spPr>
          <a:xfrm rot="13501725">
            <a:off x="1934882" y="115817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804" name="You can write your own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write your own!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my_function &lt;- function(x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 something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07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808" name="Result of the function"/>
          <p:cNvSpPr txBox="1"/>
          <p:nvPr/>
        </p:nvSpPr>
        <p:spPr>
          <a:xfrm>
            <a:off x="9411165" y="6850319"/>
            <a:ext cx="930121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 of the function</a:t>
            </a:r>
          </a:p>
        </p:txBody>
      </p:sp>
      <p:sp>
        <p:nvSpPr>
          <p:cNvPr id="809" name="Arrow"/>
          <p:cNvSpPr/>
          <p:nvPr/>
        </p:nvSpPr>
        <p:spPr>
          <a:xfrm rot="12535585">
            <a:off x="6578700" y="6189048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fahr_to_kelvin &lt;- function(temp) {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fahr_to_kelvin(212)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373.15</a:t>
            </a:r>
          </a:p>
        </p:txBody>
      </p:sp>
      <p:sp>
        <p:nvSpPr>
          <p:cNvPr id="812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increment &lt;- function(a, step=1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 &lt;- function(a, step=1)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return(a+step)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4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increment(3, 2)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5</a:t>
            </a:r>
          </a:p>
        </p:txBody>
      </p:sp>
      <p:sp>
        <p:nvSpPr>
          <p:cNvPr id="815" name="Functions: Default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Functions: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x &lt;- 5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&lt;- 5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x &lt;- x + 1 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curious(10)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</p:txBody>
      </p:sp>
      <p:sp>
        <p:nvSpPr>
          <p:cNvPr id="818" name="Scop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819" name="11"/>
          <p:cNvSpPr txBox="1"/>
          <p:nvPr/>
        </p:nvSpPr>
        <p:spPr>
          <a:xfrm>
            <a:off x="11149117" y="9621894"/>
            <a:ext cx="1148545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820" name="Arrow"/>
          <p:cNvSpPr/>
          <p:nvPr/>
        </p:nvSpPr>
        <p:spPr>
          <a:xfrm>
            <a:off x="7423968" y="9621894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1" name="5"/>
          <p:cNvSpPr txBox="1"/>
          <p:nvPr/>
        </p:nvSpPr>
        <p:spPr>
          <a:xfrm>
            <a:off x="6220256" y="11776505"/>
            <a:ext cx="65816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22" name="Arrow"/>
          <p:cNvSpPr/>
          <p:nvPr/>
        </p:nvSpPr>
        <p:spPr>
          <a:xfrm>
            <a:off x="2389776" y="11776505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1" grpId="4"/>
      <p:bldP build="whole" bldLvl="1" animBg="1" rev="0" advAuto="0" spid="819" grpId="2"/>
      <p:bldP build="whole" bldLvl="1" animBg="1" rev="0" advAuto="0" spid="820" grpId="1"/>
      <p:bldP build="whole" bldLvl="1" animBg="1" rev="0" advAuto="0" spid="822" grpId="3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</a:t>
            </a:r>
          </a:p>
        </p:txBody>
      </p:sp>
      <p:sp>
        <p:nvSpPr>
          <p:cNvPr id="825" name="source(&quot;my_functions.r&quot;)…"/>
          <p:cNvSpPr txBox="1"/>
          <p:nvPr>
            <p:ph type="body" idx="13"/>
          </p:nvPr>
        </p:nvSpPr>
        <p:spPr>
          <a:xfrm>
            <a:off x="1167411" y="3155950"/>
            <a:ext cx="22049177" cy="7099300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source("my_functions.r")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Read and run other code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Creates objects, doesn't create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830" name="fahr_to_kelvin &lt;- function(temp) 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693419">
              <a:defRPr sz="67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Write </a:t>
            </a:r>
            <a:r>
              <a:t>kelvin_to_fahr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reverse the above function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693419">
              <a:defRPr sz="6719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693419">
              <a:defRPr sz="67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Test your function by calling </a:t>
            </a:r>
            <a:r>
              <a:t>fahr_to_kelvin,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then </a:t>
            </a:r>
            <a:r>
              <a:t>kelvin_to_fahr</a:t>
            </a:r>
          </a:p>
        </p:txBody>
      </p:sp>
      <p:pic>
        <p:nvPicPr>
          <p:cNvPr id="83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15058" y="332254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31"/>
                </p:tgtEl>
              </p:cMediaNode>
            </p:video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3759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34" name="If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Statement</a:t>
            </a:r>
          </a:p>
        </p:txBody>
      </p:sp>
      <p:sp>
        <p:nvSpPr>
          <p:cNvPr id="835" name="age &lt;- 24…"/>
          <p:cNvSpPr txBox="1"/>
          <p:nvPr/>
        </p:nvSpPr>
        <p:spPr>
          <a:xfrm>
            <a:off x="1117708" y="7686709"/>
            <a:ext cx="11088887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&lt;- 24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36" name="Condition has to…"/>
          <p:cNvSpPr txBox="1"/>
          <p:nvPr/>
        </p:nvSpPr>
        <p:spPr>
          <a:xfrm>
            <a:off x="12781739" y="4075630"/>
            <a:ext cx="9843165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Condition has to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evaluate to </a:t>
            </a:r>
            <a:r>
              <a:rPr i="1"/>
              <a:t>single</a:t>
            </a:r>
            <a:r>
              <a:t>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TRUE or FALSE value</a:t>
            </a:r>
          </a:p>
        </p:txBody>
      </p:sp>
      <p:sp>
        <p:nvSpPr>
          <p:cNvPr id="837" name="Arrow"/>
          <p:cNvSpPr/>
          <p:nvPr/>
        </p:nvSpPr>
        <p:spPr>
          <a:xfrm rot="12524251">
            <a:off x="9240918" y="4408037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5" grpId="5"/>
      <p:bldP build="whole" bldLvl="1" animBg="1" rev="0" advAuto="0" spid="836" grpId="2"/>
      <p:bldP build="whole" bldLvl="1" animBg="1" rev="0" advAuto="0" spid="837" grpId="1"/>
      <p:bldP build="whole" bldLvl="1" animBg="1" rev="0" advAuto="0" spid="837" grpId="3"/>
      <p:bldP build="whole" bldLvl="1" animBg="1" rev="0" advAuto="0" spid="836" grpId="4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40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8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43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(other_condition){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do_default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46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49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54" name="If-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</a:t>
            </a:r>
          </a:p>
        </p:txBody>
      </p:sp>
      <p:sp>
        <p:nvSpPr>
          <p:cNvPr id="855" name="age &lt;- c(20,21,24,18,17)…"/>
          <p:cNvSpPr txBox="1"/>
          <p:nvPr/>
        </p:nvSpPr>
        <p:spPr>
          <a:xfrm>
            <a:off x="1167411" y="3152818"/>
            <a:ext cx="22049177" cy="985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c(20,21,24,18,17)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[1] &quot;Please vote&quot;…"/>
          <p:cNvSpPr txBox="1"/>
          <p:nvPr>
            <p:ph type="body" idx="13"/>
          </p:nvPr>
        </p:nvSpPr>
        <p:spPr>
          <a:xfrm>
            <a:off x="1167411" y="3152818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"Please vote"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1: In if (age &gt;= 21)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2: In if (age &gt;= 18)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</p:txBody>
      </p:sp>
      <p:sp>
        <p:nvSpPr>
          <p:cNvPr id="858" name="Warning!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ifelse(condition, value if TRUE, value if FALSE)"/>
          <p:cNvSpPr txBox="1"/>
          <p:nvPr>
            <p:ph type="body" idx="13"/>
          </p:nvPr>
        </p:nvSpPr>
        <p:spPr>
          <a:xfrm>
            <a:off x="1167411" y="4351980"/>
            <a:ext cx="22049177" cy="965201"/>
          </a:xfrm>
          <a:prstGeom prst="rect">
            <a:avLst/>
          </a:prstGeom>
        </p:spPr>
        <p:txBody>
          <a:bodyPr/>
          <a:lstStyle/>
          <a:p>
            <a:pPr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</a:t>
            </a:r>
            <a:r>
              <a:rPr i="1"/>
              <a:t>condition</a:t>
            </a:r>
            <a:r>
              <a:t>, value if TRUE, value if FALSE)</a:t>
            </a:r>
          </a:p>
        </p:txBody>
      </p:sp>
      <p:sp>
        <p:nvSpPr>
          <p:cNvPr id="861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  <p:sp>
        <p:nvSpPr>
          <p:cNvPr id="862" name="Vectorized if-else statement: do many comparisons at once"/>
          <p:cNvSpPr txBox="1"/>
          <p:nvPr>
            <p:ph type="body" sz="half" idx="4294967295"/>
          </p:nvPr>
        </p:nvSpPr>
        <p:spPr>
          <a:xfrm>
            <a:off x="1778000" y="7027561"/>
            <a:ext cx="20828000" cy="5859245"/>
          </a:xfrm>
          <a:prstGeom prst="rect">
            <a:avLst/>
          </a:prstGeom>
        </p:spPr>
        <p:txBody>
          <a:bodyPr/>
          <a:lstStyle/>
          <a:p>
            <a:pPr marL="952500" indent="-952500">
              <a:buClr>
                <a:srgbClr val="FFFFFF"/>
              </a:buClr>
              <a:buSzPct val="125000"/>
              <a:buChar char="•"/>
            </a:pPr>
            <a:r>
              <a:t>Vectorized if-else statement: do many comparisons at once </a:t>
            </a:r>
          </a:p>
          <a:p>
            <a:pPr marL="952500" indent="-952500">
              <a:buClr>
                <a:srgbClr val="FFFFFF"/>
              </a:buClr>
              <a:buSzPct val="125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&gt; x&lt;-rnorm(5)…"/>
          <p:cNvSpPr txBox="1"/>
          <p:nvPr>
            <p:ph type="body" idx="13"/>
          </p:nvPr>
        </p:nvSpPr>
        <p:spPr>
          <a:xfrm>
            <a:off x="588093" y="4351980"/>
            <a:ext cx="23304092" cy="5455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x&lt;-rnorm(5)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-0.49861  2.07395 -0.14074 -0.11938  2.39145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ifelse(x &gt; 0, "pos", "neg")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"neg" "pos" "neg" "neg" "pos"</a:t>
            </a:r>
          </a:p>
        </p:txBody>
      </p:sp>
      <p:sp>
        <p:nvSpPr>
          <p:cNvPr id="865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&gt; ages &lt;- c(19, 22, 24, 20, 18, 17, 23, 24)…"/>
          <p:cNvSpPr txBox="1"/>
          <p:nvPr>
            <p:ph type="body" idx="13"/>
          </p:nvPr>
        </p:nvSpPr>
        <p:spPr>
          <a:xfrm>
            <a:off x="772422" y="3614667"/>
            <a:ext cx="23304091" cy="882396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ages &lt;- c(19, 22, 24, 20, 18, 17, 23, 24)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 &lt;- ages &gt;= 21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  TRUE  TRUE FALSE FALSE FALSE  TRUE  TRUE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 &lt;- ifelse(ages &gt;= 18, "adult", "minor")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"adult" "adult" "adult" "adult" "adult" "minor" "adult" "adult"</a:t>
            </a:r>
          </a:p>
        </p:txBody>
      </p:sp>
      <p:sp>
        <p:nvSpPr>
          <p:cNvPr id="868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871" name="Write an if-else statement that prints the maximum of two variables, a or b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27379">
              <a:defRPr sz="6080"/>
            </a:pPr>
            <a:r>
              <a:t>Write an if-else statement that prints the maximum of two variables,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627379">
              <a:defRPr sz="608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ifelse</a:t>
            </a:r>
            <a:r>
              <a:t> to return the pairwise maximum of two vectors,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v1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v2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</p:txBody>
      </p:sp>
      <p:pic>
        <p:nvPicPr>
          <p:cNvPr id="87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67725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8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72"/>
                </p:tgtEl>
              </p:cMediaNode>
            </p:video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1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72999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  <a:p>
            <a:pPr>
              <a:lnSpc>
                <a:spcPct val="140000"/>
              </a:lnSpc>
              <a:defRPr sz="9600"/>
            </a:pPr>
          </a:p>
          <a:p>
            <a:pPr>
              <a:lnSpc>
                <a:spcPct val="140000"/>
              </a:lnSpc>
              <a:defRPr sz="9600"/>
            </a:pPr>
            <a:r>
              <a:t>Some ways are better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a &lt;- 5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 &gt;= b)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print(a)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print(b)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ifelse(v1 &gt;= v2, v1, v2)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&gt; for (i in 1:5) {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for (i in 1:5)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    print(i)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4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5</a:t>
            </a:r>
          </a:p>
        </p:txBody>
      </p:sp>
      <p:sp>
        <p:nvSpPr>
          <p:cNvPr id="881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for (variable in vector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variable</a:t>
            </a:r>
            <a:r>
              <a:t> in 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vector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86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rice &lt;- c(3, 5, 2, 4, 10)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price &lt;- c(3, 5, 2, 4, 10)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 &lt;- 0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(p1 in price)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total &lt;-  total + p1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1"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</a:t>
            </a:r>
          </a:p>
        </p:txBody>
      </p:sp>
      <p:sp>
        <p:nvSpPr>
          <p:cNvPr id="889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for (idx in 1:nrow(mtcars)) {…"/>
          <p:cNvSpPr txBox="1"/>
          <p:nvPr>
            <p:ph type="body" idx="13"/>
          </p:nvPr>
        </p:nvSpPr>
        <p:spPr>
          <a:xfrm>
            <a:off x="1167411" y="3363479"/>
            <a:ext cx="22049177" cy="88392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(idx in 1:nrow(mtcars))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print(rownames(mtcars)[idx])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if (mtcars$mpg[idx] &gt; 25)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print("fuel efficient")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 else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print("not efficient")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92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[1] &quot;Mazda RX4&quot;…"/>
          <p:cNvSpPr txBox="1"/>
          <p:nvPr>
            <p:ph type="body" idx="13"/>
          </p:nvPr>
        </p:nvSpPr>
        <p:spPr>
          <a:xfrm>
            <a:off x="1167411" y="177799"/>
            <a:ext cx="22049177" cy="133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 Wag"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"Datsun 710"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4 Drive"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Sportabout"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"Valiant"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"Duster 360"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240D"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230"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280C"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450SE"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450SLC"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"Cadillac Fleetwood"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"Lincoln Continental"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"Chrysler Imperial"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"Fiat 128"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"fuel efficient"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print(paste(i, j))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97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[1] &quot;1 a&quot;…"/>
          <p:cNvSpPr txBox="1"/>
          <p:nvPr>
            <p:ph type="body" idx="13"/>
          </p:nvPr>
        </p:nvSpPr>
        <p:spPr>
          <a:xfrm>
            <a:off x="1167411" y="457200"/>
            <a:ext cx="22049177" cy="1280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output_vector &lt;- c()…"/>
          <p:cNvSpPr txBox="1"/>
          <p:nvPr>
            <p:ph type="body" idx="13"/>
          </p:nvPr>
        </p:nvSpPr>
        <p:spPr>
          <a:xfrm>
            <a:off x="1167411" y="3363479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 &lt;- c()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temp_output &lt;- paste(i, j)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output_vector &lt;- c(output_vector, temp_output)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 [1] "1 a" "1 b" "1 c" "1 d" "1 e" "2 a" "2 b" "2 c" "2 d" "2 e" "3 a"</a:t>
            </a:r>
            <a:endParaRPr sz="3300"/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[12] "3 b" "3 c" "3 d" "3 e" "4 a" "4 b" "4 c" "4 d" "4 e" "5 a" "5 b"</a:t>
            </a:r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"5 c" "5 d" "5 e"</a:t>
            </a:r>
          </a:p>
        </p:txBody>
      </p:sp>
      <p:sp>
        <p:nvSpPr>
          <p:cNvPr id="902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for (animal in c(&quot;cow&quot;, &quot;bear&quot;, &quot;dog&quot;)) {…"/>
          <p:cNvSpPr txBox="1"/>
          <p:nvPr>
            <p:ph type="body" idx="13"/>
          </p:nvPr>
        </p:nvSpPr>
        <p:spPr>
          <a:xfrm>
            <a:off x="1167411" y="3363479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(animal in c("cow", "bear", "dog"))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print(paste("A", animal, "has 4 legs"))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05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4" name="You can, and often will, have more than one dataset open in R…"/>
          <p:cNvSpPr txBox="1"/>
          <p:nvPr>
            <p:ph type="body" idx="13"/>
          </p:nvPr>
        </p:nvSpPr>
        <p:spPr>
          <a:xfrm>
            <a:off x="2843240" y="3808293"/>
            <a:ext cx="18697519" cy="53619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You can, and often will, have more than one dataset open in R </a:t>
            </a:r>
          </a:p>
          <a:p>
            <a:pPr>
              <a:lnSpc>
                <a:spcPct val="140000"/>
              </a:lnSpc>
              <a:defRPr sz="9600"/>
            </a:pPr>
            <a:r>
              <a:t>at the same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while (condition is TRUE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condition is TRUE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08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z &lt;- 1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z &lt;- 1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while(z &gt; 0.1){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z &lt;- runif(1)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print(z)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11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  <p:sp>
        <p:nvSpPr>
          <p:cNvPr id="912" name="[1] 0.6675658…"/>
          <p:cNvSpPr txBox="1"/>
          <p:nvPr/>
        </p:nvSpPr>
        <p:spPr>
          <a:xfrm>
            <a:off x="1027310" y="9520958"/>
            <a:ext cx="758311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0.6675658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0.9209164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0.0449896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12" grpId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915" name="Write a function with a for loop to print out a multiplication table (up to 10) for an input numb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7128"/>
            </a:pPr>
            <a:r>
              <a:t>Write a function with a for loop to print out a multiplication table (up to 10) for an input number.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Example output for input of 8:</a:t>
            </a:r>
          </a:p>
          <a:p>
            <a:pPr defTabSz="817244">
              <a:defRPr sz="7128"/>
            </a:pPr>
            <a:r>
              <a:t>8 x 1 = 8</a:t>
            </a:r>
          </a:p>
          <a:p>
            <a:pPr defTabSz="817244">
              <a:defRPr sz="7128"/>
            </a:pPr>
            <a:r>
              <a:t>8 x 2 = 16</a:t>
            </a:r>
          </a:p>
          <a:p>
            <a:pPr defTabSz="817244">
              <a:defRPr sz="7128"/>
            </a:pPr>
            <a:r>
              <a:t>8 x 3 = 24</a:t>
            </a:r>
          </a:p>
          <a:p>
            <a:pPr defTabSz="817244">
              <a:defRPr sz="7128"/>
            </a:pPr>
            <a:r>
              <a:t>…</a:t>
            </a:r>
          </a:p>
          <a:p>
            <a:pPr defTabSz="817244">
              <a:defRPr sz="7128"/>
            </a:pPr>
            <a:r>
              <a:t>8 x 10 = 80</a:t>
            </a:r>
          </a:p>
        </p:txBody>
      </p:sp>
      <p:pic>
        <p:nvPicPr>
          <p:cNvPr id="91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43758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9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16"/>
                </p:tgtEl>
              </p:cMediaNode>
            </p:video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mult_table &lt;- function(input) {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 &lt;- function(input)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(i in 1:10)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print(paste(input,"x",i,"=",input*i))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mult_table(8)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Wra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Wrap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hallenge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 Exercise</a:t>
            </a:r>
          </a:p>
        </p:txBody>
      </p:sp>
      <p:sp>
        <p:nvSpPr>
          <p:cNvPr id="929" name="What does mtabulate do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mtabulate</a:t>
            </a:r>
            <a:r>
              <a:t> do? </a:t>
            </a:r>
          </a:p>
          <a:p>
            <a:pPr/>
          </a:p>
          <a:p>
            <a:pPr/>
            <a:r>
              <a:t>Can you find another way to do the same thing?  Another function or snippet of code?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https://stackoverflow.com/questions/16267552/dummy-variables-from-a-string-variable…"/>
          <p:cNvSpPr txBox="1"/>
          <p:nvPr>
            <p:ph type="body" idx="13"/>
          </p:nvPr>
        </p:nvSpPr>
        <p:spPr>
          <a:xfrm>
            <a:off x="1167411" y="1517650"/>
            <a:ext cx="22049177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https://stackoverflow.com/questions/16267552/dummy-variables-from-a-string-variable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surveymonths &lt;- unique(unlist(strsplit(safi$months_lack_food, ";")))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results &lt;- t(sapply(strsplit(safi$months_lack_food, ";"),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`%in%`, x=surveymonths)) + 0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dimnames(results) &lt;- list(seq(nrow(results)), seq(ncol(results)))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install.packages("splitstackshape")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library(splitstackshape)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concat.split.expanded(safi, "months_lack_food", ";", fill=0,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type="character")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That's 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That's All</a:t>
            </a:r>
          </a:p>
        </p:txBody>
      </p:sp>
      <p:sp>
        <p:nvSpPr>
          <p:cNvPr id="936" name="Questions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7" name="Most operations are done by calling functions"/>
          <p:cNvSpPr txBox="1"/>
          <p:nvPr>
            <p:ph type="body" idx="13"/>
          </p:nvPr>
        </p:nvSpPr>
        <p:spPr>
          <a:xfrm>
            <a:off x="2843240" y="3808293"/>
            <a:ext cx="18697519" cy="342392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9600"/>
            </a:lvl1pPr>
          </a:lstStyle>
          <a:p>
            <a:pPr/>
            <a:r>
              <a:t>Most operations are done by calling functions</a:t>
            </a:r>
          </a:p>
        </p:txBody>
      </p:sp>
      <p:sp>
        <p:nvSpPr>
          <p:cNvPr id="188" name="function_name(unnamed_argument_value,…"/>
          <p:cNvSpPr txBox="1"/>
          <p:nvPr/>
        </p:nvSpPr>
        <p:spPr>
          <a:xfrm>
            <a:off x="2772156" y="8887502"/>
            <a:ext cx="18839688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3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function_name(unnamed_argument_value, </a:t>
            </a:r>
          </a:p>
          <a:p>
            <a:pPr algn="l">
              <a:defRPr sz="63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named_argument=value)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Northwestern R User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30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Northwestern R User Group</a:t>
            </a:r>
          </a:p>
        </p:txBody>
      </p:sp>
      <p:sp>
        <p:nvSpPr>
          <p:cNvPr id="939" name="http://bit.ly/nu_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http://bit.ly/nu_r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8717188"/>
            <a:ext cx="4544635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3614989"/>
            <a:ext cx="4544635" cy="1359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918059" y="11256282"/>
            <a:ext cx="4544634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9088406" y="61780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00000" fill="hold"/>
                                        <p:tgtEl>
                                          <p:spTgt spid="9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0000000" fill="hold"/>
                                        <p:tgtEl>
                                          <p:spTgt spid="9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00000" fill="hold"/>
                                        <p:tgtEl>
                                          <p:spTgt spid="9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945"/>
                </p:tgtEl>
              </p:cMediaNode>
            </p:video>
            <p:video fullScrn="0">
              <p:cMediaNode mute="0" showWhenStopped="1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943"/>
                </p:tgtEl>
              </p:cMediaNode>
            </p:video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944"/>
                </p:tgtEl>
              </p:cMediaNode>
            </p:video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94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rint(&quot;Hello World&quot;)…"/>
          <p:cNvSpPr txBox="1"/>
          <p:nvPr>
            <p:ph type="body" idx="13"/>
          </p:nvPr>
        </p:nvSpPr>
        <p:spPr>
          <a:xfrm>
            <a:off x="1167411" y="4216400"/>
            <a:ext cx="22049177" cy="528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print("Hello World")</a:t>
            </a: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print(x="Hello World")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95" name="R functions don't* change the value of a variable or dataset"/>
          <p:cNvSpPr txBox="1"/>
          <p:nvPr>
            <p:ph type="body" idx="13"/>
          </p:nvPr>
        </p:nvSpPr>
        <p:spPr>
          <a:xfrm>
            <a:off x="2843240" y="5146040"/>
            <a:ext cx="18697519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functions don't</a:t>
            </a:r>
            <a:r>
              <a:rPr baseline="56324" sz="7400">
                <a:solidFill>
                  <a:srgbClr val="A9A9A9"/>
                </a:solidFill>
              </a:rPr>
              <a:t>*</a:t>
            </a:r>
            <a:r>
              <a:t> change the value of a variable or dataset</a:t>
            </a:r>
          </a:p>
        </p:txBody>
      </p:sp>
      <p:sp>
        <p:nvSpPr>
          <p:cNvPr id="196" name="* generally, under normal circumstances"/>
          <p:cNvSpPr txBox="1"/>
          <p:nvPr/>
        </p:nvSpPr>
        <p:spPr>
          <a:xfrm>
            <a:off x="325285" y="12711847"/>
            <a:ext cx="8754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>
                <a:solidFill>
                  <a:srgbClr val="A9A9A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* generally, under normal circumstances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myvector &lt;- sort(myvector)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myvector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&lt;-</a:t>
            </a:r>
            <a:r>
              <a:t> sort(myvector)</a:t>
            </a:r>
          </a:p>
        </p:txBody>
      </p:sp>
      <p:sp>
        <p:nvSpPr>
          <p:cNvPr id="203" name="Arrow"/>
          <p:cNvSpPr/>
          <p:nvPr/>
        </p:nvSpPr>
        <p:spPr>
          <a:xfrm rot="8506283">
            <a:off x="10581326" y="4278737"/>
            <a:ext cx="30956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hueOff val="-119728"/>
              <a:satOff val="5580"/>
              <a:lumOff val="-1296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Assignment Operator"/>
          <p:cNvSpPr txBox="1"/>
          <p:nvPr/>
        </p:nvSpPr>
        <p:spPr>
          <a:xfrm>
            <a:off x="13682498" y="2981359"/>
            <a:ext cx="800443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500">
                <a:solidFill>
                  <a:srgbClr val="434343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Assignment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207" name="Run R in multiple ways:…"/>
          <p:cNvSpPr txBox="1"/>
          <p:nvPr>
            <p:ph type="body" idx="13"/>
          </p:nvPr>
        </p:nvSpPr>
        <p:spPr>
          <a:xfrm>
            <a:off x="2843240" y="3808293"/>
            <a:ext cx="18697519" cy="81876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8400"/>
              </a:spcBef>
              <a:defRPr sz="9600"/>
            </a:pPr>
            <a:r>
              <a:t>Run R in multiple ways:</a:t>
            </a:r>
          </a:p>
          <a:p>
            <a:pPr>
              <a:lnSpc>
                <a:spcPct val="110000"/>
              </a:lnSpc>
              <a:spcBef>
                <a:spcPts val="8400"/>
              </a:spcBef>
              <a:defRPr sz="9600"/>
            </a:pPr>
            <a:r>
              <a:t>Interactively: R console, RStudio, Jupyter Notebooks</a:t>
            </a:r>
          </a:p>
          <a:p>
            <a:pPr>
              <a:lnSpc>
                <a:spcPct val="140000"/>
              </a:lnSpc>
              <a:defRPr sz="9600"/>
            </a:pPr>
            <a:r>
              <a:t>Batch jobs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hristina Maimone…"/>
          <p:cNvSpPr txBox="1"/>
          <p:nvPr>
            <p:ph type="body" idx="13"/>
          </p:nvPr>
        </p:nvSpPr>
        <p:spPr>
          <a:xfrm>
            <a:off x="3033129" y="1492249"/>
            <a:ext cx="17898096" cy="12293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95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Research Computing Services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7800">
                <a:latin typeface="Helvetica"/>
                <a:ea typeface="Helvetica"/>
                <a:cs typeface="Helvetica"/>
                <a:sym typeface="Helvetica"/>
              </a:defRPr>
            </a:pPr>
            <a:r>
              <a:t>http://www.it.northwestern.edu/research/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10" name="Triangle"/>
          <p:cNvSpPr/>
          <p:nvPr>
            <p:ph type="body" idx="14"/>
          </p:nvPr>
        </p:nvSpPr>
        <p:spPr>
          <a:xfrm rot="13501725">
            <a:off x="1803219" y="304998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15" name="Pick a number ➡️ Save it as 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84225">
              <a:lnSpc>
                <a:spcPct val="170000"/>
              </a:lnSpc>
              <a:defRPr sz="8075"/>
            </a:pPr>
            <a:r>
              <a:t>Pick a number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➡️</a:t>
            </a:r>
            <a:r>
              <a:t> Save it as x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Multiply x by 3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Take the log of the above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Subtract 4 from the above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Square the above</a:t>
            </a:r>
          </a:p>
        </p:txBody>
      </p:sp>
      <p:pic>
        <p:nvPicPr>
          <p:cNvPr id="21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0899" y="502507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x &lt;- 13…"/>
          <p:cNvSpPr txBox="1"/>
          <p:nvPr>
            <p:ph type="body" idx="13"/>
          </p:nvPr>
        </p:nvSpPr>
        <p:spPr>
          <a:xfrm>
            <a:off x="3858068" y="2997200"/>
            <a:ext cx="19358520" cy="772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log(x*3)-4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(log(x*3)-4)^2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21" name="Install the following packages u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51205">
              <a:defRPr sz="6552"/>
            </a:pPr>
            <a:r>
              <a:t>Install the following packages using </a:t>
            </a:r>
          </a:p>
          <a:p>
            <a:pPr defTabSz="751205">
              <a:defRPr sz="6552"/>
            </a:pPr>
            <a:r>
              <a:t>the RStudio interface:</a:t>
            </a:r>
          </a:p>
          <a:p>
            <a:pPr defTabSz="751205">
              <a:defRPr sz="6552"/>
            </a:pPr>
          </a:p>
          <a:p>
            <a:pPr defTabSz="751205">
              <a:defRPr sz="6552"/>
            </a:pPr>
            <a:r>
              <a:t>qdapTools</a:t>
            </a:r>
          </a:p>
          <a:p>
            <a:pPr defTabSz="751205">
              <a:defRPr sz="6552"/>
            </a:pPr>
            <a:r>
              <a:t>car</a:t>
            </a:r>
          </a:p>
          <a:p>
            <a:pPr defTabSz="751205">
              <a:defRPr sz="6552"/>
            </a:pPr>
          </a:p>
          <a:p>
            <a:pPr defTabSz="751205">
              <a:defRPr sz="6552"/>
            </a:pPr>
            <a:r>
              <a:t>Load the car library</a:t>
            </a:r>
          </a:p>
          <a:p>
            <a:pPr defTabSz="751205">
              <a:defRPr sz="6552"/>
            </a:pPr>
          </a:p>
          <a:p>
            <a:pPr defTabSz="751205">
              <a:defRPr sz="6552"/>
            </a:pPr>
            <a:r>
              <a:t>Install the tidyverse package.  </a:t>
            </a:r>
          </a:p>
          <a:p>
            <a:pPr defTabSz="751205">
              <a:defRPr sz="6552"/>
            </a:pPr>
            <a:r>
              <a:t>It may take a while to complete.</a:t>
            </a:r>
          </a:p>
        </p:txBody>
      </p:sp>
      <p:pic>
        <p:nvPicPr>
          <p:cNvPr id="22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40721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nstall.packages(&quot;qdapTools&quot;)…"/>
          <p:cNvSpPr txBox="1"/>
          <p:nvPr>
            <p:ph type="body" idx="13"/>
          </p:nvPr>
        </p:nvSpPr>
        <p:spPr>
          <a:xfrm>
            <a:off x="1602548" y="2235199"/>
            <a:ext cx="21521092" cy="924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install.packages("qdapTools")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install.packages("tidyverse")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install.packages("car")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install.packages(c("qdapTools", "tidyverse", </a:t>
            </a:r>
          </a:p>
          <a:p>
            <a:pPr lvl="1" indent="0"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"car"))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ack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</a:t>
            </a:r>
          </a:p>
        </p:txBody>
      </p:sp>
      <p:sp>
        <p:nvSpPr>
          <p:cNvPr id="227" name="package_name::function_name()"/>
          <p:cNvSpPr txBox="1"/>
          <p:nvPr>
            <p:ph type="body" idx="13"/>
          </p:nvPr>
        </p:nvSpPr>
        <p:spPr>
          <a:xfrm>
            <a:off x="1167411" y="8689446"/>
            <a:ext cx="22049177" cy="1104901"/>
          </a:xfrm>
          <a:prstGeom prst="rect">
            <a:avLst/>
          </a:prstGeom>
        </p:spPr>
        <p:txBody>
          <a:bodyPr/>
          <a:lstStyle>
            <a:lvl1pPr>
              <a:defRPr sz="6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package_name::function_name()</a:t>
            </a:r>
          </a:p>
        </p:txBody>
      </p:sp>
      <p:sp>
        <p:nvSpPr>
          <p:cNvPr id="228" name="Be judicious in loading packages…"/>
          <p:cNvSpPr txBox="1"/>
          <p:nvPr>
            <p:ph type="body" sz="half" idx="4294967295"/>
          </p:nvPr>
        </p:nvSpPr>
        <p:spPr>
          <a:xfrm>
            <a:off x="1689100" y="3386593"/>
            <a:ext cx="21005800" cy="4557860"/>
          </a:xfrm>
          <a:prstGeom prst="rect">
            <a:avLst/>
          </a:prstGeom>
        </p:spPr>
        <p:txBody>
          <a:bodyPr anchor="t"/>
          <a:lstStyle/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Be judicious in loading packages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Same function name in multiple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31" name="Triangle"/>
          <p:cNvSpPr/>
          <p:nvPr>
            <p:ph type="body" idx="14"/>
          </p:nvPr>
        </p:nvSpPr>
        <p:spPr>
          <a:xfrm rot="13501725">
            <a:off x="1724221" y="42349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234" name="Studying African Farmer-Led Irrigation (SAFI)…"/>
          <p:cNvSpPr txBox="1"/>
          <p:nvPr>
            <p:ph type="body" idx="13"/>
          </p:nvPr>
        </p:nvSpPr>
        <p:spPr>
          <a:xfrm>
            <a:off x="1167411" y="3155950"/>
            <a:ext cx="22049177" cy="5283200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Studying African Farmer-Led Irrigation (SAFI)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Survey data - a subset of variables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Table"/>
          <p:cNvGraphicFramePr/>
          <p:nvPr/>
        </p:nvGraphicFramePr>
        <p:xfrm>
          <a:off x="1560830" y="326390"/>
          <a:ext cx="22177693" cy="133544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90068"/>
                <a:gridCol w="17174924"/>
              </a:tblGrid>
              <a:tr h="135017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key_id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Added to provide a unique Id for each observation. (The InstanceID field does this as well but it is not as convenient to use)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819952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 name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6702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interview_date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Date of interview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74788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no_membrs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members in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years_liv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years have you been living in this village or neighboring village?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respondent_wall_type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What type of walls does their house have (from 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rooms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rooms in the main house are used for sleeping?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memb_assoc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Are you a member of an irrigation association?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affect_conflicts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Have you been affected by conflicts with other irrigators in the area?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liv_count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livestock owned.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015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items_owned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Which of the following items are owned by the household? (list)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2012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no_meals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meals do people in your household normally eat in a day?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3730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months_lack_food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Indicate which months, In the last 12 months have you faced a situation when you did not have enough food to feed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instanceID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form data submission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fternoon Practice…"/>
          <p:cNvSpPr txBox="1"/>
          <p:nvPr>
            <p:ph type="body" idx="13"/>
          </p:nvPr>
        </p:nvSpPr>
        <p:spPr>
          <a:xfrm>
            <a:off x="3071229" y="1504949"/>
            <a:ext cx="17898096" cy="13309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12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Afternoon Practice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1:30pm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Mudd Library 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Large Classroom 2210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Exercise 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A</a:t>
            </a:r>
          </a:p>
        </p:txBody>
      </p:sp>
      <p:sp>
        <p:nvSpPr>
          <p:cNvPr id="247" name="Run the code in exercises/exerciseA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code in exercises/exerciseA.R </a:t>
            </a:r>
          </a:p>
          <a:p>
            <a:pPr/>
            <a:r>
              <a:t>line by line</a:t>
            </a:r>
          </a:p>
          <a:p>
            <a:pPr/>
          </a:p>
          <a:p>
            <a:pPr/>
          </a:p>
          <a:p>
            <a:pPr/>
            <a:r>
              <a:t>Talk with those around you if you need help!</a:t>
            </a:r>
          </a:p>
        </p:txBody>
      </p:sp>
      <p:pic>
        <p:nvPicPr>
          <p:cNvPr id="24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325028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51" name="Triangle"/>
          <p:cNvSpPr/>
          <p:nvPr>
            <p:ph type="body" idx="14"/>
          </p:nvPr>
        </p:nvSpPr>
        <p:spPr>
          <a:xfrm rot="13501725">
            <a:off x="1724221" y="54462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2 + 2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+ 2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5 %%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3.452 * 6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2^4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(3 + 4)*6</a:t>
            </a:r>
          </a:p>
        </p:txBody>
      </p:sp>
      <p:sp>
        <p:nvSpPr>
          <p:cNvPr id="254" name="Arithmetic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Arithmetic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og(10)…"/>
          <p:cNvSpPr txBox="1"/>
          <p:nvPr>
            <p:ph type="body" idx="13"/>
          </p:nvPr>
        </p:nvSpPr>
        <p:spPr>
          <a:xfrm>
            <a:off x="1167411" y="3152818"/>
            <a:ext cx="22049177" cy="9880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log(16, base=2)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sqrt(10)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sin(1)</a:t>
            </a:r>
          </a:p>
        </p:txBody>
      </p:sp>
      <p:sp>
        <p:nvSpPr>
          <p:cNvPr id="257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log(exp(3))…"/>
          <p:cNvSpPr txBox="1"/>
          <p:nvPr>
            <p:ph type="body" idx="13"/>
          </p:nvPr>
        </p:nvSpPr>
        <p:spPr>
          <a:xfrm>
            <a:off x="1167411" y="3152818"/>
            <a:ext cx="22049177" cy="7575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log(exp(3))</a:t>
            </a: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sin(asin(sin(pi/2)))</a:t>
            </a:r>
          </a:p>
        </p:txBody>
      </p:sp>
      <p:sp>
        <p:nvSpPr>
          <p:cNvPr id="262" name="Nesting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1 &lt; 2…"/>
          <p:cNvSpPr txBox="1"/>
          <p:nvPr>
            <p:ph type="body" idx="13"/>
          </p:nvPr>
        </p:nvSpPr>
        <p:spPr>
          <a:xfrm>
            <a:off x="1167411" y="3152818"/>
            <a:ext cx="22049177" cy="711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&lt; 2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== FALSE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'a' != "Boy"</a:t>
            </a:r>
          </a:p>
        </p:txBody>
      </p:sp>
      <p:sp>
        <p:nvSpPr>
          <p:cNvPr id="265" name="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RUE &amp; FALSE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|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(2 &gt; 1) &amp; (3 &gt; 2)</a:t>
            </a:r>
          </a:p>
        </p:txBody>
      </p:sp>
      <p:sp>
        <p:nvSpPr>
          <p:cNvPr id="270" name="Logical 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271" name="Dingbat Check"/>
          <p:cNvSpPr/>
          <p:nvPr/>
        </p:nvSpPr>
        <p:spPr>
          <a:xfrm>
            <a:off x="1729013" y="7795835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Dingbat Check"/>
          <p:cNvSpPr/>
          <p:nvPr/>
        </p:nvSpPr>
        <p:spPr>
          <a:xfrm>
            <a:off x="1729013" y="9901104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Dingbat X"/>
          <p:cNvSpPr/>
          <p:nvPr/>
        </p:nvSpPr>
        <p:spPr>
          <a:xfrm>
            <a:off x="1801670" y="34316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Dingbat X"/>
          <p:cNvSpPr/>
          <p:nvPr/>
        </p:nvSpPr>
        <p:spPr>
          <a:xfrm>
            <a:off x="1801670" y="5614377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5" name="FALSE"/>
          <p:cNvSpPr txBox="1"/>
          <p:nvPr/>
        </p:nvSpPr>
        <p:spPr>
          <a:xfrm>
            <a:off x="3156230" y="3556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6" name="FALSE"/>
          <p:cNvSpPr txBox="1"/>
          <p:nvPr/>
        </p:nvSpPr>
        <p:spPr>
          <a:xfrm>
            <a:off x="3156230" y="5588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7" name="TRUE"/>
          <p:cNvSpPr txBox="1"/>
          <p:nvPr/>
        </p:nvSpPr>
        <p:spPr>
          <a:xfrm>
            <a:off x="3068642" y="7855438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278" name="TRUE"/>
          <p:cNvSpPr txBox="1"/>
          <p:nvPr/>
        </p:nvSpPr>
        <p:spPr>
          <a:xfrm>
            <a:off x="3068642" y="9960707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8"/>
      <p:bldP build="whole" bldLvl="1" animBg="1" rev="0" advAuto="0" spid="274" grpId="3"/>
      <p:bldP build="whole" bldLvl="1" animBg="1" rev="0" advAuto="0" spid="271" grpId="5"/>
      <p:bldP build="whole" bldLvl="1" animBg="1" rev="0" advAuto="0" spid="276" grpId="4"/>
      <p:bldP build="whole" bldLvl="1" animBg="1" rev="0" advAuto="0" spid="272" grpId="7"/>
      <p:bldP build="whole" bldLvl="1" animBg="1" rev="0" advAuto="0" spid="277" grpId="6"/>
      <p:bldP build="whole" bldLvl="1" animBg="1" rev="0" advAuto="0" spid="275" grpId="2"/>
      <p:bldP build="whole" bldLvl="1" animBg="1" rev="0" advAuto="0" spid="27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x &lt;- 4…"/>
          <p:cNvSpPr txBox="1"/>
          <p:nvPr>
            <p:ph type="body" idx="13"/>
          </p:nvPr>
        </p:nvSpPr>
        <p:spPr>
          <a:xfrm>
            <a:off x="1167411" y="3985938"/>
            <a:ext cx="22049177" cy="9271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&lt;- 3 + 4 + 7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= 3</a:t>
            </a:r>
          </a:p>
        </p:txBody>
      </p:sp>
      <p:sp>
        <p:nvSpPr>
          <p:cNvPr id="283" name="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284" name="Dingbat X"/>
          <p:cNvSpPr/>
          <p:nvPr/>
        </p:nvSpPr>
        <p:spPr>
          <a:xfrm>
            <a:off x="11012086" y="9456406"/>
            <a:ext cx="2865860" cy="3386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ign In Please…"/>
          <p:cNvSpPr txBox="1"/>
          <p:nvPr>
            <p:ph type="body" idx="13"/>
          </p:nvPr>
        </p:nvSpPr>
        <p:spPr>
          <a:xfrm>
            <a:off x="3071229" y="1504949"/>
            <a:ext cx="17898096" cy="10350501"/>
          </a:xfrm>
          <a:prstGeom prst="rect">
            <a:avLst/>
          </a:prstGeom>
        </p:spPr>
        <p:txBody>
          <a:bodyPr/>
          <a:lstStyle/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Sign In Please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Coffee, tea, etc.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Break about half way through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Help during exercises: ask neighbors, flag us 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Variable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Names</a:t>
            </a:r>
          </a:p>
        </p:txBody>
      </p:sp>
      <p:sp>
        <p:nvSpPr>
          <p:cNvPr id="289" name="Start with a let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Start with a letter</a:t>
            </a:r>
          </a:p>
          <a:p>
            <a:pPr>
              <a:lnSpc>
                <a:spcPct val="140000"/>
              </a:lnSpc>
            </a:pPr>
            <a:r>
              <a:t>Contain letters, numbers, underscore, period</a:t>
            </a:r>
          </a:p>
          <a:p>
            <a:pPr>
              <a:lnSpc>
                <a:spcPct val="140000"/>
              </a:lnSpc>
            </a:pPr>
            <a:r>
              <a:t>Case sensitive</a:t>
            </a:r>
          </a:p>
          <a:p>
            <a:pPr>
              <a:lnSpc>
                <a:spcPct val="140000"/>
              </a:lnSpc>
            </a:pPr>
            <a:r>
              <a:t>Different conventions used (be consistent):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underscores_between_words 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periods.between.words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camelCaseToSeparateWords</a:t>
            </a:r>
          </a:p>
        </p:txBody>
      </p:sp>
      <p:sp>
        <p:nvSpPr>
          <p:cNvPr id="290" name="Arrow"/>
          <p:cNvSpPr/>
          <p:nvPr/>
        </p:nvSpPr>
        <p:spPr>
          <a:xfrm flipH="1">
            <a:off x="15138235" y="7908287"/>
            <a:ext cx="181352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1" name="use this"/>
          <p:cNvSpPr txBox="1"/>
          <p:nvPr/>
        </p:nvSpPr>
        <p:spPr>
          <a:xfrm>
            <a:off x="17333903" y="8060687"/>
            <a:ext cx="25138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this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1" grpId="2"/>
      <p:bldP build="whole" bldLvl="1" animBg="1" rev="0" advAuto="0" spid="29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Data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Types</a:t>
            </a:r>
          </a:p>
        </p:txBody>
      </p:sp>
      <p:sp>
        <p:nvSpPr>
          <p:cNvPr id="296" name="logical: TRUE or FALSE…"/>
          <p:cNvSpPr txBox="1"/>
          <p:nvPr>
            <p:ph type="body" idx="1"/>
          </p:nvPr>
        </p:nvSpPr>
        <p:spPr>
          <a:xfrm>
            <a:off x="1689100" y="3149600"/>
            <a:ext cx="21712770" cy="9296400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120000"/>
              </a:lnSpc>
              <a:defRPr sz="7200"/>
            </a:pPr>
            <a:r>
              <a:t>logical: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integer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numeric aka double: real, decimal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complex: example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2+5i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character: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"text data"</a:t>
            </a:r>
            <a:r>
              <a:t> - single or double quotes</a:t>
            </a:r>
          </a:p>
          <a:p>
            <a:pPr lvl="1">
              <a:lnSpc>
                <a:spcPct val="120000"/>
              </a:lnSpc>
              <a:defRPr sz="720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paste()</a:t>
            </a:r>
            <a:r>
              <a:t> to concatenate (join)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typeof()</a:t>
            </a:r>
            <a:r>
              <a:t> to check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x &lt;- 1:5…"/>
          <p:cNvSpPr txBox="1"/>
          <p:nvPr>
            <p:ph type="body" idx="13"/>
          </p:nvPr>
        </p:nvSpPr>
        <p:spPr>
          <a:xfrm>
            <a:off x="1167411" y="3152818"/>
            <a:ext cx="22049177" cy="60756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c("apple", "banana")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FALSE, TRUE)</a:t>
            </a:r>
          </a:p>
        </p:txBody>
      </p:sp>
      <p:sp>
        <p:nvSpPr>
          <p:cNvPr id="301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  <p:sp>
        <p:nvSpPr>
          <p:cNvPr id="306" name="Only have one type of data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Only have one type of data!</a:t>
            </a:r>
          </a:p>
          <a:p>
            <a:pPr>
              <a:lnSpc>
                <a:spcPct val="150000"/>
              </a:lnSpc>
            </a:pPr>
            <a:r>
              <a:t>One dimensional (can't be nested)</a:t>
            </a:r>
          </a:p>
          <a:p>
            <a:pPr>
              <a:lnSpc>
                <a:spcPct val="150000"/>
              </a:lnSpc>
            </a:pPr>
            <a:r>
              <a:t>All data will be converted to lowest type on list:</a:t>
            </a:r>
          </a:p>
          <a:p>
            <a:pPr lvl="2">
              <a:lnSpc>
                <a:spcPct val="120000"/>
              </a:lnSpc>
            </a:pPr>
            <a:r>
              <a:t>logical</a:t>
            </a:r>
          </a:p>
          <a:p>
            <a:pPr lvl="2">
              <a:lnSpc>
                <a:spcPct val="120000"/>
              </a:lnSpc>
            </a:pPr>
            <a:r>
              <a:t>integer</a:t>
            </a:r>
          </a:p>
          <a:p>
            <a:pPr lvl="2">
              <a:lnSpc>
                <a:spcPct val="120000"/>
              </a:lnSpc>
            </a:pPr>
            <a:r>
              <a:t>numerical</a:t>
            </a:r>
          </a:p>
          <a:p>
            <a:pPr lvl="2">
              <a:lnSpc>
                <a:spcPct val="120000"/>
              </a:lnSpc>
            </a:pPr>
            <a:r>
              <a:t>complex</a:t>
            </a:r>
          </a:p>
          <a:p>
            <a:pPr lvl="2">
              <a:lnSpc>
                <a:spcPct val="120000"/>
              </a:lnSpc>
            </a:pPr>
            <a:r>
              <a:t>character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x &lt;- c(TRUE, 2, 3.4)…"/>
          <p:cNvSpPr txBox="1"/>
          <p:nvPr>
            <p:ph type="body" idx="13"/>
          </p:nvPr>
        </p:nvSpPr>
        <p:spPr>
          <a:xfrm>
            <a:off x="1167411" y="3152818"/>
            <a:ext cx="22049177" cy="76606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2, 3.4)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1.0 2.0 3.4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c(4, "alpha", TRUE)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"4" "alpha" "TRUE"</a:t>
            </a:r>
          </a:p>
        </p:txBody>
      </p:sp>
      <p:sp>
        <p:nvSpPr>
          <p:cNvPr id="309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x+1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1 4 9 16 25</a:t>
            </a:r>
          </a:p>
        </p:txBody>
      </p:sp>
      <p:sp>
        <p:nvSpPr>
          <p:cNvPr id="312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x &lt;- 2:6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&lt;- 2:6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10, 11)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2 3 4 5 6 10 11</a:t>
            </a:r>
          </a:p>
        </p:txBody>
      </p:sp>
      <p:sp>
        <p:nvSpPr>
          <p:cNvPr id="315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4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x &lt;- 2:6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&lt;- 2:6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c(x, 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x&lt;- c(x, c(7, 8), 9)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2 3 4 5 6 7 8 9</a:t>
            </a:r>
          </a:p>
        </p:txBody>
      </p:sp>
      <p:sp>
        <p:nvSpPr>
          <p:cNvPr id="318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7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x &lt;- 1:5…"/>
          <p:cNvSpPr txBox="1"/>
          <p:nvPr>
            <p:ph type="body" idx="13"/>
          </p:nvPr>
        </p:nvSpPr>
        <p:spPr>
          <a:xfrm>
            <a:off x="1167411" y="3152818"/>
            <a:ext cx="22049177" cy="87528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log(x)</a:t>
            </a:r>
          </a:p>
          <a:p>
            <a:pPr algn="l" defTabSz="457200">
              <a:lnSpc>
                <a:spcPts val="10000"/>
              </a:lnSpc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0.00000 0.69314 1.09861 1.38629 1.60943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</a:t>
            </a:r>
          </a:p>
        </p:txBody>
      </p:sp>
      <p:sp>
        <p:nvSpPr>
          <p:cNvPr id="321" name="Vectors and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 and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0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gt; x &lt;- c(10, 13, 9)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c(10, 13, 9)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10 13  9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 &lt;- c("Ohio", "Illinois", "Indiana")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Ohio Illinois  Indiana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10       13        9 </a:t>
            </a:r>
          </a:p>
        </p:txBody>
      </p:sp>
      <p:sp>
        <p:nvSpPr>
          <p:cNvPr id="326" name="Named 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Named 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sp>
        <p:nvSpPr>
          <p:cNvPr id="124" name="Say hello to your neighbo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hello to your neighbors</a:t>
            </a:r>
          </a:p>
        </p:txBody>
      </p:sp>
      <p:pic>
        <p:nvPicPr>
          <p:cNvPr id="12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919682" y="115628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</a:t>
            </a:r>
            <a:r>
              <a:t>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</a:t>
            </a:r>
            <a:r>
              <a:t>c("never","once","more_once","frequently")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Exercise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</a:t>
            </a:r>
          </a:p>
        </p:txBody>
      </p:sp>
      <p:sp>
        <p:nvSpPr>
          <p:cNvPr id="333" name="Open exercises/exerciseB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3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&gt; set.seed(1234)…"/>
          <p:cNvSpPr txBox="1"/>
          <p:nvPr>
            <p:ph type="body" idx="13"/>
          </p:nvPr>
        </p:nvSpPr>
        <p:spPr>
          <a:xfrm>
            <a:off x="1167411" y="520700"/>
            <a:ext cx="22714679" cy="126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-1.2070657  0.2774292  1.0844412 -2.3456977  0.4291247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TRUE FALSE FALSE  TRUE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 &lt;- rnorm(5,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1.00605589 -0.07473996 -0.04663186 -0.06445200 -0.39003783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max(x1) &gt; max(x2)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mean(x1) &gt; mean(x2)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</a:t>
            </a:r>
          </a:p>
        </p:txBody>
      </p:sp>
      <p:sp>
        <p:nvSpPr>
          <p:cNvPr id="339" name="All R indices start with 1 (not 0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000"/>
            </a:pPr>
            <a:r>
              <a:t>All R indices start with 1 (not 0)</a:t>
            </a:r>
          </a:p>
          <a:p>
            <a:pPr>
              <a:lnSpc>
                <a:spcPct val="150000"/>
              </a:lnSpc>
              <a:defRPr sz="8000"/>
            </a:pPr>
            <a:r>
              <a:t>Select with</a:t>
            </a:r>
          </a:p>
          <a:p>
            <a:pPr lvl="1">
              <a:lnSpc>
                <a:spcPct val="130000"/>
              </a:lnSpc>
              <a:defRPr sz="8000"/>
            </a:pPr>
            <a:r>
              <a:t>Numbers: index positions</a:t>
            </a:r>
          </a:p>
          <a:p>
            <a:pPr lvl="1">
              <a:lnSpc>
                <a:spcPct val="130000"/>
              </a:lnSpc>
              <a:defRPr sz="8000"/>
            </a:pPr>
            <a:r>
              <a:t>Boolean: same length of TRUE/FALSE</a:t>
            </a:r>
          </a:p>
          <a:p>
            <a:pPr lvl="1">
              <a:lnSpc>
                <a:spcPct val="130000"/>
              </a:lnSpc>
              <a:defRPr sz="8000"/>
            </a:pPr>
            <a:r>
              <a:t>Names: for objects with named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42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43" name="Table"/>
          <p:cNvGraphicFramePr/>
          <p:nvPr/>
        </p:nvGraphicFramePr>
        <p:xfrm>
          <a:off x="3199423" y="5095016"/>
          <a:ext cx="17997854" cy="83384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101281"/>
                <a:gridCol w="10883872"/>
              </a:tblGrid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x[c(1,2,3)]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"c" "d" "e"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x[c(5,1)]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"e"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x[x &lt; 'c']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3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46" name="x &lt;- c(&quot;a&quot;, &quot;b&quot;, &quot;c&quot;)…"/>
          <p:cNvSpPr txBox="1"/>
          <p:nvPr>
            <p:ph type="body" sz="half" idx="1"/>
          </p:nvPr>
        </p:nvSpPr>
        <p:spPr>
          <a:xfrm>
            <a:off x="545309" y="3075227"/>
            <a:ext cx="23293382" cy="2886397"/>
          </a:xfrm>
          <a:prstGeom prst="rect">
            <a:avLst/>
          </a:prstGeom>
        </p:spPr>
        <p:txBody>
          <a:bodyPr/>
          <a:lstStyle/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"c")</a:t>
            </a:r>
          </a:p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names(x) &lt;- c("first","second","third")</a:t>
            </a:r>
          </a:p>
        </p:txBody>
      </p:sp>
      <p:graphicFrame>
        <p:nvGraphicFramePr>
          <p:cNvPr id="347" name="Table"/>
          <p:cNvGraphicFramePr/>
          <p:nvPr/>
        </p:nvGraphicFramePr>
        <p:xfrm>
          <a:off x="2017487" y="6835893"/>
          <a:ext cx="20361726" cy="5279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60513"/>
                <a:gridCol w="8788512"/>
              </a:tblGrid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x["first"]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first 
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x[c("third", "first")]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third first 
  "c"  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Finding Values in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Values in Vectors</a:t>
            </a:r>
          </a:p>
        </p:txBody>
      </p:sp>
      <p:sp>
        <p:nvSpPr>
          <p:cNvPr id="350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51" name="Table"/>
          <p:cNvGraphicFramePr/>
          <p:nvPr/>
        </p:nvGraphicFramePr>
        <p:xfrm>
          <a:off x="1326661" y="6255601"/>
          <a:ext cx="21743378" cy="66844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56244"/>
                <a:gridCol w="9974433"/>
              </a:tblGrid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'b' %in% 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match(c('b','d','k'),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  4 NA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which(x == 'b')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length(x)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Exercise B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B2</a:t>
            </a:r>
          </a:p>
        </p:txBody>
      </p:sp>
      <p:sp>
        <p:nvSpPr>
          <p:cNvPr id="354" name="Open exercises/exerciseB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exercises/exerciseB2.R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5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55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Miss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  <p:sp>
        <p:nvSpPr>
          <p:cNvPr id="358" name="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361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28" name="Triangle"/>
          <p:cNvSpPr/>
          <p:nvPr>
            <p:ph type="body" idx="14"/>
          </p:nvPr>
        </p:nvSpPr>
        <p:spPr>
          <a:xfrm rot="13501725">
            <a:off x="1803219" y="173335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mean(counts, na.rm=TRUE)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2.75</a:t>
            </a:r>
          </a:p>
        </p:txBody>
      </p:sp>
      <p:sp>
        <p:nvSpPr>
          <p:cNvPr id="364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cow pig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3   2 </a:t>
            </a:r>
          </a:p>
        </p:txBody>
      </p:sp>
      <p:sp>
        <p:nvSpPr>
          <p:cNvPr id="367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cow  pig &lt;NA&gt;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3    2    2 </a:t>
            </a:r>
          </a:p>
        </p:txBody>
      </p:sp>
      <p:sp>
        <p:nvSpPr>
          <p:cNvPr id="370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ther Specia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Special Values</a:t>
            </a:r>
          </a:p>
        </p:txBody>
      </p:sp>
      <p:sp>
        <p:nvSpPr>
          <p:cNvPr id="373" name="NULL - undefined, can't be put into a v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t> - undefined, can't be put into a vector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NaN</a:t>
            </a:r>
            <a:r>
              <a:t> - not a number (0/0)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Inf</a:t>
            </a:r>
            <a:r>
              <a:t> - infinity (1/0), can be negative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Exercise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C</a:t>
            </a:r>
          </a:p>
        </p:txBody>
      </p:sp>
      <p:sp>
        <p:nvSpPr>
          <p:cNvPr id="376" name="Open exercises/exerciseC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z="6264"/>
            </a:pPr>
            <a:r>
              <a:t>Open exercises/exerciseC.R</a:t>
            </a:r>
          </a:p>
          <a:p>
            <a:pPr defTabSz="718184">
              <a:defRPr sz="6264"/>
            </a:pP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 "cow", "horse", "duck", NA), </a:t>
            </a: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30, replace=TRUE)</a:t>
            </a:r>
          </a:p>
          <a:p>
            <a:pPr defTabSz="718184">
              <a:defRPr sz="6264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718184">
              <a:lnSpc>
                <a:spcPct val="120000"/>
              </a:lnSpc>
              <a:defRPr sz="6264"/>
            </a:pPr>
            <a:r>
              <a:t>Print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animals</a:t>
            </a:r>
            <a:r>
              <a:t>, get the length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Make a table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missing elements?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elements are not missing?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Drop the missing values</a:t>
            </a:r>
          </a:p>
        </p:txBody>
      </p:sp>
      <p:pic>
        <p:nvPicPr>
          <p:cNvPr id="37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1306" y="42792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</a:t>
            </a:r>
          </a:p>
        </p:txBody>
      </p:sp>
      <p:sp>
        <p:nvSpPr>
          <p:cNvPr id="380" name="Categorical data…"/>
          <p:cNvSpPr txBox="1"/>
          <p:nvPr>
            <p:ph type="body" idx="1"/>
          </p:nvPr>
        </p:nvSpPr>
        <p:spPr>
          <a:xfrm>
            <a:off x="1689100" y="3149600"/>
            <a:ext cx="21005800" cy="996427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defRPr sz="8000"/>
            </a:pPr>
            <a:r>
              <a:t>Categorical data</a:t>
            </a:r>
          </a:p>
          <a:p>
            <a:pPr>
              <a:spcBef>
                <a:spcPts val="2600"/>
              </a:spcBef>
              <a:defRPr sz="8000"/>
            </a:pPr>
            <a:r>
              <a:t>Values restricted to a specified set (called levels)</a:t>
            </a:r>
          </a:p>
          <a:p>
            <a:pPr>
              <a:spcBef>
                <a:spcPts val="2600"/>
              </a:spcBef>
              <a:defRPr sz="8000"/>
            </a:pPr>
            <a:r>
              <a:t>Can be ordered</a:t>
            </a:r>
          </a:p>
          <a:p>
            <a:pPr>
              <a:spcBef>
                <a:spcPts val="2600"/>
              </a:spcBef>
              <a:defRPr sz="8000"/>
            </a:pPr>
            <a:r>
              <a:t>Stored as integers</a:t>
            </a:r>
          </a:p>
          <a:p>
            <a:pPr>
              <a:spcBef>
                <a:spcPts val="2600"/>
              </a:spcBef>
              <a:defRPr sz="8000"/>
            </a:pPr>
            <a:r>
              <a:t>Generated automatically from text data by some R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Factor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Demo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Exercise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D</a:t>
            </a:r>
          </a:p>
        </p:txBody>
      </p:sp>
      <p:sp>
        <p:nvSpPr>
          <p:cNvPr id="385" name="Open exercises/exerciseD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exercises/exerciseD.R</a:t>
            </a:r>
          </a:p>
          <a:p>
            <a:pPr/>
          </a:p>
        </p:txBody>
      </p:sp>
      <p:pic>
        <p:nvPicPr>
          <p:cNvPr id="38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378553" y="401548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3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6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</a:t>
            </a:r>
            <a:r>
              <a:t>(trimws(safi$respondent_wall_type))  safi$affect_conflicts</a:t>
            </a:r>
            <a:r>
              <a:t> &lt;- factor(</a:t>
            </a:r>
            <a:r>
              <a:t>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safi$memb_assoc), </a:t>
            </a:r>
            <a:r>
              <a:t>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</a:t>
            </a:r>
          </a:p>
        </p:txBody>
      </p:sp>
      <p:sp>
        <p:nvSpPr>
          <p:cNvPr id="393" name="Think documentation, not &quot;help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lnSpc>
                <a:spcPct val="120000"/>
              </a:lnSpc>
              <a:defRPr sz="7440"/>
            </a:pPr>
            <a:r>
              <a:t>Think documentation, not "help"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Generally need to know the name of the function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Other resources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Stackoverflow https://stackoverflow.com/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Google searches 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R Seek: </a:t>
            </a: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What is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?</a:t>
            </a:r>
          </a:p>
        </p:txBody>
      </p:sp>
      <p:sp>
        <p:nvSpPr>
          <p:cNvPr id="131" name="free…"/>
          <p:cNvSpPr txBox="1"/>
          <p:nvPr>
            <p:ph type="body" idx="13"/>
          </p:nvPr>
        </p:nvSpPr>
        <p:spPr>
          <a:xfrm>
            <a:off x="1167411" y="2911312"/>
            <a:ext cx="22049177" cy="113487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9500"/>
            </a:pPr>
          </a:p>
          <a:p>
            <a:pPr>
              <a:lnSpc>
                <a:spcPct val="120000"/>
              </a:lnSpc>
              <a:defRPr sz="9500"/>
            </a:pPr>
            <a:r>
              <a:t>free</a:t>
            </a:r>
          </a:p>
          <a:p>
            <a:pPr>
              <a:lnSpc>
                <a:spcPct val="120000"/>
              </a:lnSpc>
              <a:defRPr sz="9500"/>
            </a:pPr>
            <a:r>
              <a:t>software environment</a:t>
            </a:r>
          </a:p>
          <a:p>
            <a:pPr>
              <a:lnSpc>
                <a:spcPct val="120000"/>
              </a:lnSpc>
              <a:defRPr sz="9500"/>
            </a:pPr>
            <a:r>
              <a:t>for statistical computing</a:t>
            </a:r>
          </a:p>
          <a:p>
            <a:pPr>
              <a:lnSpc>
                <a:spcPct val="120000"/>
              </a:lnSpc>
              <a:defRPr sz="9500"/>
            </a:pPr>
            <a:r>
              <a:t>and graphics</a:t>
            </a:r>
          </a:p>
          <a:p>
            <a:pPr>
              <a:lnSpc>
                <a:spcPct val="120000"/>
              </a:lnSpc>
              <a:defRPr sz="9500"/>
            </a:pP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8179" y="105193"/>
            <a:ext cx="4153790" cy="321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1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823" y="3757734"/>
            <a:ext cx="22020354" cy="65703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396" name="Arrow"/>
          <p:cNvSpPr/>
          <p:nvPr/>
        </p:nvSpPr>
        <p:spPr>
          <a:xfrm rot="5400000">
            <a:off x="1199694" y="2211853"/>
            <a:ext cx="218248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7" name="Arrow"/>
          <p:cNvSpPr/>
          <p:nvPr/>
        </p:nvSpPr>
        <p:spPr>
          <a:xfrm rot="8864886">
            <a:off x="3933622" y="2764838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Arrow"/>
          <p:cNvSpPr/>
          <p:nvPr/>
        </p:nvSpPr>
        <p:spPr>
          <a:xfrm rot="10800000">
            <a:off x="4915910" y="4787786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9" name="Rectangle"/>
          <p:cNvSpPr/>
          <p:nvPr/>
        </p:nvSpPr>
        <p:spPr>
          <a:xfrm>
            <a:off x="1259199" y="6123018"/>
            <a:ext cx="20603900" cy="173981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Function"/>
          <p:cNvSpPr txBox="1"/>
          <p:nvPr/>
        </p:nvSpPr>
        <p:spPr>
          <a:xfrm>
            <a:off x="964094" y="324494"/>
            <a:ext cx="386498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401" name="Package"/>
          <p:cNvSpPr txBox="1"/>
          <p:nvPr/>
        </p:nvSpPr>
        <p:spPr>
          <a:xfrm>
            <a:off x="6093168" y="1557464"/>
            <a:ext cx="3919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Package</a:t>
            </a:r>
          </a:p>
        </p:txBody>
      </p:sp>
      <p:sp>
        <p:nvSpPr>
          <p:cNvPr id="402" name="Title"/>
          <p:cNvSpPr txBox="1"/>
          <p:nvPr/>
        </p:nvSpPr>
        <p:spPr>
          <a:xfrm>
            <a:off x="8433131" y="4559382"/>
            <a:ext cx="1925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read.table</a:t>
            </a:r>
            <a:r>
              <a:t>(file,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</a:t>
            </a:r>
            <a:r>
              <a:rPr b="1"/>
              <a:t>file</a:t>
            </a:r>
            <a:r>
              <a:t>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1167411" y="6019799"/>
            <a:ext cx="22049177" cy="167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</a:t>
            </a:r>
            <a:r>
              <a:rPr b="1"/>
              <a:t>...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</a:t>
            </a:r>
            <a:r>
              <a:rPr b="1"/>
              <a:t>header = TRUE</a:t>
            </a:r>
            <a:r>
              <a:t>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</a:t>
            </a:r>
            <a:r>
              <a:rPr b="1"/>
              <a:t>sep = ","</a:t>
            </a:r>
            <a:r>
              <a:t>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</a:t>
            </a:r>
            <a:r>
              <a:rPr b="1"/>
              <a:t>sep = ""</a:t>
            </a:r>
            <a:r>
              <a:t>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74" y="1944341"/>
            <a:ext cx="22660993" cy="9948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at is       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       ?</a:t>
            </a:r>
          </a:p>
        </p:txBody>
      </p:sp>
      <p:sp>
        <p:nvSpPr>
          <p:cNvPr id="135" name="1) A company…"/>
          <p:cNvSpPr txBox="1"/>
          <p:nvPr>
            <p:ph type="body" idx="13"/>
          </p:nvPr>
        </p:nvSpPr>
        <p:spPr>
          <a:xfrm>
            <a:off x="1167411" y="4207633"/>
            <a:ext cx="22049177" cy="8293101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1) A company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2) A software program that makes working in R easier</a:t>
            </a:r>
          </a:p>
          <a:p>
            <a:pPr>
              <a:defRPr sz="9600"/>
            </a:pPr>
          </a:p>
          <a:p>
            <a:pPr>
              <a:defRPr sz="8800"/>
            </a:pPr>
            <a:r>
              <a:t>IDE: Integrated Development Environment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3070" y="194932"/>
            <a:ext cx="7428307" cy="2607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2" name="Table"/>
          <p:cNvGraphicFramePr/>
          <p:nvPr/>
        </p:nvGraphicFramePr>
        <p:xfrm>
          <a:off x="1292845" y="1409343"/>
          <a:ext cx="21811010" cy="115693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45939"/>
                <a:gridCol w="16852370"/>
              </a:tblGrid>
              <a:tr h="246878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logical value indicating whether the file contains the names of the variables as its first line. If missing, the value is determined from the file format: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  <a:r>
                        <a:t> is set to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  <a:r>
                        <a:t> if and only if the first row contains one fewer field than the number of columns.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08799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the field separator character. Values on each line of the file are separated by this character. If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 = ""</a:t>
                      </a:r>
                      <a:r>
                        <a:t> (the default for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read.table</a:t>
                      </a:r>
                      <a:r>
                        <a:t>) the separator is ‘white space’, that is one or more spaces, tabs, newlines or carriage returns.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150871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character vector of strings which are to be interpreted as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2" invalidUrl="" action="" tgtFrame="" tooltip="" history="1" highlightClick="0" endSnd="0"/>
                        </a:rPr>
                        <a:t>NA</a:t>
                      </a:r>
                      <a:r>
                        <a:t> values. Blank fields are also considered to be missing values in logical, integer, numeric and complex fields. Note that the test happens </a:t>
                      </a:r>
                      <a:r>
                        <a:rPr i="1"/>
                        <a:t>after</a:t>
                      </a:r>
                      <a:r>
                        <a:t> white space is stripped from the input, so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  <a:r>
                        <a:t> values may need their own white space stripped in advance.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56137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stringsAsFactors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logical: should character vectors be converted to factors? Note that this is overridden by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as.is</a:t>
                      </a:r>
                      <a:r>
                        <a:t> and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colClasses</a:t>
                      </a:r>
                      <a:r>
                        <a:t>, both of which allow finer control.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28758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strip.white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logical. Used only when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  <a:r>
                        <a:t> has been specified, and allows the stripping of leading and trailing white space from unquoted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character</a:t>
                      </a:r>
                      <a:r>
                        <a:t> fields (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numeric</a:t>
                      </a:r>
                      <a:r>
                        <a:t> fields are always stripped). See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3" invalidUrl="" action="" tgtFrame="" tooltip="" history="1" highlightClick="0" endSnd="0"/>
                        </a:rPr>
                        <a:t>scan</a:t>
                      </a:r>
                      <a:r>
                        <a:t> for further details (including the exact meaning of ‘white space’), remembering that the columns may include the row names.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864" y="4355731"/>
            <a:ext cx="22796272" cy="65684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25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6" name="&quot;Details&quot;: more details than you usually…"/>
          <p:cNvSpPr txBox="1"/>
          <p:nvPr/>
        </p:nvSpPr>
        <p:spPr>
          <a:xfrm>
            <a:off x="5013619" y="415397"/>
            <a:ext cx="17403267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"Details": more details than you usually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need about how the function does what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does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47" y="4641938"/>
            <a:ext cx="22667906" cy="3396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29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Value: What does this function return…"/>
          <p:cNvSpPr txBox="1"/>
          <p:nvPr/>
        </p:nvSpPr>
        <p:spPr>
          <a:xfrm>
            <a:off x="5092617" y="1210258"/>
            <a:ext cx="1634944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Value: What does this function return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 you? What is the output?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560" y="4279011"/>
            <a:ext cx="22536880" cy="67156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33" name="Arrow"/>
          <p:cNvSpPr/>
          <p:nvPr/>
        </p:nvSpPr>
        <p:spPr>
          <a:xfrm rot="8864886">
            <a:off x="1869826" y="3087340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4" name="See Also: Related functions"/>
          <p:cNvSpPr txBox="1"/>
          <p:nvPr/>
        </p:nvSpPr>
        <p:spPr>
          <a:xfrm>
            <a:off x="4513299" y="11563857"/>
            <a:ext cx="1207447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See Also: Related functions</a:t>
            </a:r>
          </a:p>
        </p:txBody>
      </p:sp>
      <p:sp>
        <p:nvSpPr>
          <p:cNvPr id="435" name="Arrow"/>
          <p:cNvSpPr/>
          <p:nvPr/>
        </p:nvSpPr>
        <p:spPr>
          <a:xfrm rot="14058217">
            <a:off x="2154822" y="9876491"/>
            <a:ext cx="265153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6" name="Note: Special cases or behaviors"/>
          <p:cNvSpPr txBox="1"/>
          <p:nvPr/>
        </p:nvSpPr>
        <p:spPr>
          <a:xfrm>
            <a:off x="4513299" y="2044830"/>
            <a:ext cx="1440988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Note: Special cases or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626" y="3662842"/>
            <a:ext cx="22018748" cy="8207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39" name="Arrow"/>
          <p:cNvSpPr/>
          <p:nvPr/>
        </p:nvSpPr>
        <p:spPr>
          <a:xfrm rot="8864886">
            <a:off x="3002128" y="2613353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0" name="Examples: How do you use this?"/>
          <p:cNvSpPr txBox="1"/>
          <p:nvPr/>
        </p:nvSpPr>
        <p:spPr>
          <a:xfrm>
            <a:off x="5645601" y="1570843"/>
            <a:ext cx="143010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Examples: How do you use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?table…"/>
          <p:cNvSpPr txBox="1"/>
          <p:nvPr>
            <p:ph type="body" idx="13"/>
          </p:nvPr>
        </p:nvSpPr>
        <p:spPr>
          <a:xfrm>
            <a:off x="1167411" y="3152818"/>
            <a:ext cx="22049177" cy="9080501"/>
          </a:xfrm>
          <a:prstGeom prst="rect">
            <a:avLst/>
          </a:prstGeom>
        </p:spPr>
        <p:txBody>
          <a:bodyPr/>
          <a:lstStyle/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?table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example("table")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443" name="Hel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446" name="Look at the help for the following functions to see what they d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Look at the help for the following functions to see what they do:</a:t>
            </a:r>
          </a:p>
          <a:p>
            <a:pPr>
              <a:defRPr sz="7000"/>
            </a:pP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trimws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strsplit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substr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7000"/>
            </a:pPr>
            <a:r>
              <a:t>Try them out to experiment</a:t>
            </a:r>
          </a:p>
        </p:txBody>
      </p:sp>
      <p:pic>
        <p:nvPicPr>
          <p:cNvPr id="44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3225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7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factor(trimws(</a:t>
            </a:r>
            <a:r>
              <a:t>safi$respondent_wall_type))  safi$affect_conflicts</a:t>
            </a:r>
            <a:r>
              <a:t> &lt;- factor</a:t>
            </a:r>
            <a:r>
              <a:t>(safi$affect_conflicts,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</a:t>
            </a:r>
            <a:r>
              <a:t>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</a:t>
            </a:r>
            <a:r>
              <a:t>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Work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Workspace</a:t>
            </a:r>
          </a:p>
        </p:txBody>
      </p:sp>
      <p:sp>
        <p:nvSpPr>
          <p:cNvPr id="454" name="All of the objects in your environment…"/>
          <p:cNvSpPr txBox="1"/>
          <p:nvPr>
            <p:ph type="body" idx="1"/>
          </p:nvPr>
        </p:nvSpPr>
        <p:spPr>
          <a:xfrm>
            <a:off x="1689100" y="3149600"/>
            <a:ext cx="21005800" cy="97815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All of the objects in your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ls()</a:t>
            </a:r>
          </a:p>
          <a:p>
            <a:pPr>
              <a:lnSpc>
                <a:spcPct val="120000"/>
              </a:lnSpc>
            </a:pPr>
            <a:r>
              <a:t>Can all be saved in one file together (and loaded later)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save.image("20180626.RData")</a:t>
            </a:r>
          </a:p>
          <a:p>
            <a:pPr>
              <a:lnSpc>
                <a:spcPct val="120000"/>
              </a:lnSpc>
            </a:pPr>
            <a:r>
              <a:t>List of loaded libraries is NOT saved</a:t>
            </a:r>
          </a:p>
          <a:p>
            <a:pPr>
              <a:lnSpc>
                <a:spcPct val="120000"/>
              </a:lnSpc>
            </a:pPr>
            <a:r>
              <a:t>Remove an object from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rm(x)</a:t>
            </a:r>
          </a:p>
          <a:p>
            <a:pPr>
              <a:lnSpc>
                <a:spcPct val="120000"/>
              </a:lnSpc>
            </a:pPr>
            <a:r>
              <a:t>Asked about saving image each time you quit R</a:t>
            </a:r>
          </a:p>
          <a:p>
            <a:pPr lvl="1">
              <a:lnSpc>
                <a:spcPct val="120000"/>
              </a:lnSpc>
            </a:pPr>
            <a:r>
              <a:t>If yes, saves ".RData", which gets reloaded next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Working Direc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Directory</a:t>
            </a:r>
          </a:p>
        </p:txBody>
      </p:sp>
      <p:sp>
        <p:nvSpPr>
          <p:cNvPr id="457" name="Where does R think it is?  What director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6600"/>
            </a:pPr>
            <a:r>
              <a:t>Where does R think it is?  What directory?</a:t>
            </a:r>
          </a:p>
          <a:p>
            <a:pPr lvl="1">
              <a:lnSpc>
                <a:spcPct val="140000"/>
              </a:lnSpc>
              <a:defRPr sz="6600"/>
            </a:pPr>
            <a:r>
              <a:t>Determines path for reading and writing files</a:t>
            </a:r>
          </a:p>
          <a:p>
            <a:pPr>
              <a:lnSpc>
                <a:spcPct val="140000"/>
              </a:lnSpc>
              <a:defRPr sz="6600"/>
            </a:pPr>
            <a:r>
              <a:t>Can set the working directory</a:t>
            </a:r>
          </a:p>
          <a:p>
            <a:pPr>
              <a:lnSpc>
                <a:spcPct val="140000"/>
              </a:lnSpc>
              <a:defRPr sz="6600"/>
            </a:pPr>
            <a:r>
              <a:t>Better to use RStudio projects</a:t>
            </a:r>
          </a:p>
          <a:p>
            <a:pPr lvl="1">
              <a:lnSpc>
                <a:spcPct val="140000"/>
              </a:lnSpc>
              <a:defRPr sz="6600"/>
            </a:pPr>
            <a:r>
              <a:t>Working directory is where the .Rproj file is</a:t>
            </a:r>
          </a:p>
          <a:p>
            <a:pPr lvl="1">
              <a:lnSpc>
                <a:spcPct val="140000"/>
              </a:lnSpc>
              <a:defRPr sz="6600"/>
            </a:pPr>
            <a:r>
              <a:t>Keep all files contained in one directory</a:t>
            </a:r>
          </a:p>
          <a:p>
            <a:pPr lvl="1">
              <a:lnSpc>
                <a:spcPct val="140000"/>
              </a:lnSpc>
              <a:defRPr sz="6600"/>
            </a:pPr>
            <a:r>
              <a:t>Makes it easier to share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